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9" r:id="rId2"/>
    <p:sldId id="261" r:id="rId3"/>
    <p:sldId id="430" r:id="rId4"/>
    <p:sldId id="435" r:id="rId5"/>
    <p:sldId id="436" r:id="rId6"/>
    <p:sldId id="437" r:id="rId7"/>
    <p:sldId id="438" r:id="rId8"/>
    <p:sldId id="439" r:id="rId9"/>
    <p:sldId id="440" r:id="rId10"/>
    <p:sldId id="441" r:id="rId11"/>
    <p:sldId id="443" r:id="rId12"/>
    <p:sldId id="444" r:id="rId13"/>
    <p:sldId id="442" r:id="rId14"/>
    <p:sldId id="445" r:id="rId15"/>
    <p:sldId id="446" r:id="rId16"/>
    <p:sldId id="447" r:id="rId17"/>
    <p:sldId id="448"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00"/>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7" autoAdjust="0"/>
    <p:restoredTop sz="94660"/>
  </p:normalViewPr>
  <p:slideViewPr>
    <p:cSldViewPr snapToGrid="0">
      <p:cViewPr varScale="1">
        <p:scale>
          <a:sx n="85" d="100"/>
          <a:sy n="85" d="100"/>
        </p:scale>
        <p:origin x="1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3ABA2D-9BC0-4BBB-8B65-01D0D39E6D4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4097ABE-C702-40E4-BE94-F0AED3B7D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B3FDDD8-E752-466F-87F2-B43FA649FEF7}"/>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89607FC0-F552-4BBB-ACD3-3505072F4A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E16D13C-5E76-48FF-8F75-5BFD3AE26935}"/>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34147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22EB2E-AB80-49DF-A791-08057DDD5F1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5A40DF4-0BFF-4A55-B2B8-9A241A81796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46D1CF3-E4FE-4C80-AEEF-672C3F15C90B}"/>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40A05C21-2D96-42C3-BA92-5D981DC5555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8AC6D0-A14E-48E9-A00E-E4C5C70AC6A1}"/>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202528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4EFB47A-8336-44AC-8A55-03E23CA60C6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445977C-94CF-42C1-9E8A-501C3F8E17E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4414A6D-7E79-426F-BA80-9F901F8ACD5B}"/>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C067978C-B76C-480A-9C14-E32F8567152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F52D971-7D52-416E-86D8-2D06382DEFBF}"/>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241277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EFC398-CEF8-4403-B18F-FFB6A4BFABB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12D9718-8549-4BF8-AAC1-9CA93643173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890C221-4E0A-475F-A0C6-3168287B0A7C}"/>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101109EA-8333-48EF-8C25-5905A0BD0CD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F85BDD9-C792-42E7-A9BF-8E1744897F50}"/>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263745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FA49E-2378-40AC-B894-361F6B609D4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9C856B4-5510-4D1B-840F-0337F30302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38FE47C-C9CE-4495-A2CF-AC465A7762F4}"/>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15CE7B61-C9DF-4AC8-897B-3EE3CB4839F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277C1DC-79A3-4A4C-B901-8F56C6B93A81}"/>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173210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147135-728C-4193-881B-09029F12070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767D1E8-468A-4D6A-A63E-68BD08133B9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8C7BB3B-BA9E-4DCE-BCF1-98D2DA483CB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A9C2736-B670-4A3D-AC3E-E4C572A1151E}"/>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6" name="바닥글 개체 틀 5">
            <a:extLst>
              <a:ext uri="{FF2B5EF4-FFF2-40B4-BE49-F238E27FC236}">
                <a16:creationId xmlns:a16="http://schemas.microsoft.com/office/drawing/2014/main" id="{E29FF6CD-6BB5-4BBD-85CC-4D37CAE2503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341CDCE-D228-4501-8E3A-C3E535DBE011}"/>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386538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DCE99E-F2A4-4556-B248-318C3D59693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5A4CD6E-0F8B-4126-8AF8-D3F910E03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3C1EFDB-6466-447A-9AF2-4364AF1E855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658B20-12B3-4ECF-9E21-9884DE38EF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816F37B-B588-4154-97CB-D976FC3C3CB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6EAA311-337E-4B3A-B40F-117390ED6A8D}"/>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8" name="바닥글 개체 틀 7">
            <a:extLst>
              <a:ext uri="{FF2B5EF4-FFF2-40B4-BE49-F238E27FC236}">
                <a16:creationId xmlns:a16="http://schemas.microsoft.com/office/drawing/2014/main" id="{FD48677F-8915-4AE4-846C-4F9B24B6FB1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C2D8E26-41A1-4FC7-B046-032AAB69D053}"/>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129198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59EA53-032F-44AF-B34A-A9B540FD2B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DF5E7FC-020C-450A-81C0-E6D063BF978B}"/>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4" name="바닥글 개체 틀 3">
            <a:extLst>
              <a:ext uri="{FF2B5EF4-FFF2-40B4-BE49-F238E27FC236}">
                <a16:creationId xmlns:a16="http://schemas.microsoft.com/office/drawing/2014/main" id="{D8235BEA-7AE2-469D-B3AB-FF77EAD7D03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5138E68-ADE4-4F30-AB2B-8ACE18CEE6F7}"/>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1320491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1C9547A-3B3C-48DB-888D-02FFA5FE7EE8}"/>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3" name="바닥글 개체 틀 2">
            <a:extLst>
              <a:ext uri="{FF2B5EF4-FFF2-40B4-BE49-F238E27FC236}">
                <a16:creationId xmlns:a16="http://schemas.microsoft.com/office/drawing/2014/main" id="{70994B89-353A-48A1-807D-B992B762B7E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46726F5-1E94-4B4E-8364-7A0D59A67195}"/>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105380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263BA1-0BAE-405A-8085-CAD29451B6F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E5342E9-0023-4ACB-81A2-939D886565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0A10555-1C01-45BC-B7F7-AB4F4DCD6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AC3D701-4641-464A-9878-0D9D4945C75E}"/>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6" name="바닥글 개체 틀 5">
            <a:extLst>
              <a:ext uri="{FF2B5EF4-FFF2-40B4-BE49-F238E27FC236}">
                <a16:creationId xmlns:a16="http://schemas.microsoft.com/office/drawing/2014/main" id="{C6B6F250-0744-4440-9E38-6704799F616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046BA51-FAE4-443C-BE87-1951D1CED6C4}"/>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3133984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D3283D-9311-4DF3-9919-1A7DF89BDAE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8B7D44B-9DA6-4A3A-841D-24A42A6F4A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67ADA34-8D58-4D1A-996D-35021AC2C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CCB8E60-ACE9-4E61-8A52-3603BC85D283}"/>
              </a:ext>
            </a:extLst>
          </p:cNvPr>
          <p:cNvSpPr>
            <a:spLocks noGrp="1"/>
          </p:cNvSpPr>
          <p:nvPr>
            <p:ph type="dt" sz="half" idx="10"/>
          </p:nvPr>
        </p:nvSpPr>
        <p:spPr/>
        <p:txBody>
          <a:bodyPr/>
          <a:lstStyle/>
          <a:p>
            <a:fld id="{4595D124-62B5-402D-9DED-C4DE498A13DC}" type="datetimeFigureOut">
              <a:rPr lang="ko-KR" altLang="en-US" smtClean="0"/>
              <a:t>2020. 7. 20.</a:t>
            </a:fld>
            <a:endParaRPr lang="ko-KR" altLang="en-US"/>
          </a:p>
        </p:txBody>
      </p:sp>
      <p:sp>
        <p:nvSpPr>
          <p:cNvPr id="6" name="바닥글 개체 틀 5">
            <a:extLst>
              <a:ext uri="{FF2B5EF4-FFF2-40B4-BE49-F238E27FC236}">
                <a16:creationId xmlns:a16="http://schemas.microsoft.com/office/drawing/2014/main" id="{BFA7A48D-2936-447B-BAB4-8B7F4BAB9D7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52C099D-B8D3-47AA-8BC8-1464700F7B45}"/>
              </a:ext>
            </a:extLst>
          </p:cNvPr>
          <p:cNvSpPr>
            <a:spLocks noGrp="1"/>
          </p:cNvSpPr>
          <p:nvPr>
            <p:ph type="sldNum" sz="quarter" idx="12"/>
          </p:nvPr>
        </p:nvSpPr>
        <p:spPr/>
        <p:txBody>
          <a:body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337985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E169BE1-A4ED-4391-B480-91B5C8B207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1F82880-D1CD-43A0-A407-D3F1B704A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AA703AE-8306-48DA-B55E-803B1A3F98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5D124-62B5-402D-9DED-C4DE498A13DC}" type="datetimeFigureOut">
              <a:rPr lang="ko-KR" altLang="en-US" smtClean="0"/>
              <a:t>2020. 7. 20.</a:t>
            </a:fld>
            <a:endParaRPr lang="ko-KR" altLang="en-US"/>
          </a:p>
        </p:txBody>
      </p:sp>
      <p:sp>
        <p:nvSpPr>
          <p:cNvPr id="5" name="바닥글 개체 틀 4">
            <a:extLst>
              <a:ext uri="{FF2B5EF4-FFF2-40B4-BE49-F238E27FC236}">
                <a16:creationId xmlns:a16="http://schemas.microsoft.com/office/drawing/2014/main" id="{2E2A77ED-8F22-481E-870E-58846F391D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604889B-C9E0-421E-9EE0-40375FBB23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1B398-3989-4AA7-878A-526F06F5BCE7}" type="slidenum">
              <a:rPr lang="ko-KR" altLang="en-US" smtClean="0"/>
              <a:t>‹#›</a:t>
            </a:fld>
            <a:endParaRPr lang="ko-KR" altLang="en-US"/>
          </a:p>
        </p:txBody>
      </p:sp>
    </p:spTree>
    <p:extLst>
      <p:ext uri="{BB962C8B-B14F-4D97-AF65-F5344CB8AC3E}">
        <p14:creationId xmlns:p14="http://schemas.microsoft.com/office/powerpoint/2010/main" val="4063515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Binary_tree" TargetMode="External"/><Relationship Id="rId2" Type="http://schemas.openxmlformats.org/officeDocument/2006/relationships/hyperlink" Target="https://en.wikipedia.org/wiki/Rooted_tree"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hyperlink" Target="https://en.wikipedia.org/wiki/Self-balancing_binary_search_tree" TargetMode="Externa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ogarithmic_time" TargetMode="External"/><Relationship Id="rId2" Type="http://schemas.openxmlformats.org/officeDocument/2006/relationships/hyperlink" Target="https://en.wikipedia.org/wiki/Tree_data_structure" TargetMode="Externa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en.wikipedia.org/wiki/Self-balancing_binary_search_tree" TargetMode="External"/><Relationship Id="rId1" Type="http://schemas.openxmlformats.org/officeDocument/2006/relationships/slideLayout" Target="../slideLayouts/slideLayout2.xml"/><Relationship Id="rId4" Type="http://schemas.openxmlformats.org/officeDocument/2006/relationships/hyperlink" Target="https://en.wikipedia.org/wiki/Path_(graph_theor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Tree_(data_structure)" TargetMode="External"/><Relationship Id="rId2" Type="http://schemas.openxmlformats.org/officeDocument/2006/relationships/slideLayout" Target="../slideLayouts/slideLayout2.xml"/><Relationship Id="rId1" Type="http://schemas.openxmlformats.org/officeDocument/2006/relationships/video" Target="https://www.youtube.com/embed/MtQL_ll5KhQ?feature=oembed" TargetMode="Externa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hyperlink" Target="https://en.wikipedia.org/wiki/Data_structur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pedia.org/wiki/Graph_(discrete_mathematics)" TargetMode="External"/><Relationship Id="rId7" Type="http://schemas.openxmlformats.org/officeDocument/2006/relationships/image" Target="../media/image19.png"/><Relationship Id="rId2" Type="http://schemas.openxmlformats.org/officeDocument/2006/relationships/hyperlink" Target="https://en.wikipedia.org/wiki/Abstract_data_type" TargetMode="External"/><Relationship Id="rId1" Type="http://schemas.openxmlformats.org/officeDocument/2006/relationships/slideLayout" Target="../slideLayouts/slideLayout2.xml"/><Relationship Id="rId6" Type="http://schemas.openxmlformats.org/officeDocument/2006/relationships/hyperlink" Target="https://en.wikipedia.org/wiki/Mathematics" TargetMode="External"/><Relationship Id="rId5" Type="http://schemas.openxmlformats.org/officeDocument/2006/relationships/hyperlink" Target="https://en.wikipedia.org/wiki/Graph_theory" TargetMode="External"/><Relationship Id="rId4" Type="http://schemas.openxmlformats.org/officeDocument/2006/relationships/hyperlink" Target="https://en.wikipedia.org/wiki/Directed_graph"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rogrammers.co.kr/learn/courses/30/lessons/43163?language=python3" TargetMode="External"/><Relationship Id="rId2" Type="http://schemas.openxmlformats.org/officeDocument/2006/relationships/hyperlink" Target="https://edu.goorm.io/learn/lecture/18444/%ED%94%84%EB%A6%AC%EB%AF%B8%EC%97%84-%EC%95%8C%EA%B3%A0%EB%A6%AC%EC%A6%98-%EC%8B%9C%EC%A6%8C3-%EC%9C%84%ED%81%B4%EB%A6%AC-%EB%B9%84%ED%83%80%EC%95%8C%EA%B3%A0-%EC%A4%91%EA%B8%89%ED%8E%B8/lesson/957423/4%EC%9B%94-3%EC%A3%BC%EC%B0%A8-%ED%9A%8C%EB%AC%B8-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channel/UCZCFT11CWBi3MHNlGf019nw" TargetMode="External"/><Relationship Id="rId2" Type="http://schemas.openxmlformats.org/officeDocument/2006/relationships/hyperlink" Target="https://runestone.academy/runestone/books/published/pythonds/index.html" TargetMode="External"/><Relationship Id="rId1" Type="http://schemas.openxmlformats.org/officeDocument/2006/relationships/slideLayout" Target="../slideLayouts/slideLayout2.xml"/><Relationship Id="rId4" Type="http://schemas.openxmlformats.org/officeDocument/2006/relationships/hyperlink" Target="https://www.udemy.com/course/datastructurescnc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en.wikipedia.org/wiki/Algorithmic_efficienc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alue_(computer_science)" TargetMode="External"/><Relationship Id="rId2" Type="http://schemas.openxmlformats.org/officeDocument/2006/relationships/hyperlink" Target="https://en.wikipedia.org/wiki/Data_structure"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w3schools.com/" TargetMode="External"/><Relationship Id="rId4" Type="http://schemas.openxmlformats.org/officeDocument/2006/relationships/hyperlink" Target="https://en.wikipedia.org/wiki/Variable_(programm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iki.python.org/moin/TimeComplexity"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python.org/3/library/collections.html#collections.deque" TargetMode="External"/><Relationship Id="rId2" Type="http://schemas.openxmlformats.org/officeDocument/2006/relationships/hyperlink" Target="https://en.wikipedia.org/wiki/Collection_(abstract_data_typ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realpython.com/linked-lists-pyth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ssociative_array" TargetMode="External"/><Relationship Id="rId7" Type="http://schemas.openxmlformats.org/officeDocument/2006/relationships/image" Target="../media/image7.png"/><Relationship Id="rId2" Type="http://schemas.openxmlformats.org/officeDocument/2006/relationships/hyperlink" Target="https://en.wikipedia.org/wiki/Data_structure" TargetMode="External"/><Relationship Id="rId1" Type="http://schemas.openxmlformats.org/officeDocument/2006/relationships/slideLayout" Target="../slideLayouts/slideLayout2.xml"/><Relationship Id="rId6" Type="http://schemas.openxmlformats.org/officeDocument/2006/relationships/hyperlink" Target="https://en.wikipedia.org/wiki/Value_(computer_science)" TargetMode="External"/><Relationship Id="rId5" Type="http://schemas.openxmlformats.org/officeDocument/2006/relationships/hyperlink" Target="https://en.wikipedia.org/wiki/Unique_key" TargetMode="External"/><Relationship Id="rId4" Type="http://schemas.openxmlformats.org/officeDocument/2006/relationships/hyperlink" Target="https://en.wikipedia.org/wiki/Abstract_data_typ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ree_structure" TargetMode="External"/><Relationship Id="rId7" Type="http://schemas.openxmlformats.org/officeDocument/2006/relationships/image" Target="../media/image9.png"/><Relationship Id="rId2" Type="http://schemas.openxmlformats.org/officeDocument/2006/relationships/hyperlink" Target="https://en.wikipedia.org/wiki/Abstract_data_type"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n.wikipedia.org/wiki/Node_(computer_science)" TargetMode="External"/><Relationship Id="rId4" Type="http://schemas.openxmlformats.org/officeDocument/2006/relationships/hyperlink" Target="https://en.wikipedia.org/wiki/Tree_(data_structure)#Termin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DCCED3-C087-48FB-AC88-58F7EAA4D88E}"/>
              </a:ext>
            </a:extLst>
          </p:cNvPr>
          <p:cNvSpPr txBox="1"/>
          <p:nvPr/>
        </p:nvSpPr>
        <p:spPr>
          <a:xfrm>
            <a:off x="839540" y="2234212"/>
            <a:ext cx="6204155" cy="584775"/>
          </a:xfrm>
          <a:prstGeom prst="rect">
            <a:avLst/>
          </a:prstGeom>
          <a:noFill/>
        </p:spPr>
        <p:txBody>
          <a:bodyPr wrap="square" rtlCol="0">
            <a:spAutoFit/>
          </a:bodyPr>
          <a:lstStyle/>
          <a:p>
            <a:r>
              <a:rPr lang="en-US" altLang="ko-KR" sz="3200" dirty="0">
                <a:latin typeface="나눔스퀘어" panose="020B0600000101010101" pitchFamily="50" charset="-127"/>
                <a:ea typeface="나눔스퀘어" panose="020B0600000101010101" pitchFamily="50" charset="-127"/>
              </a:rPr>
              <a:t>7/22</a:t>
            </a:r>
            <a:r>
              <a:rPr lang="ko-KR" altLang="en-US" sz="3200" dirty="0">
                <a:latin typeface="나눔스퀘어" panose="020B0600000101010101" pitchFamily="50" charset="-127"/>
                <a:ea typeface="나눔스퀘어" panose="020B0600000101010101" pitchFamily="50" charset="-127"/>
              </a:rPr>
              <a:t> 알고리즘 스터디</a:t>
            </a:r>
          </a:p>
        </p:txBody>
      </p:sp>
      <p:sp>
        <p:nvSpPr>
          <p:cNvPr id="8" name="TextBox 7">
            <a:extLst>
              <a:ext uri="{FF2B5EF4-FFF2-40B4-BE49-F238E27FC236}">
                <a16:creationId xmlns:a16="http://schemas.microsoft.com/office/drawing/2014/main" id="{6FD32C06-FABA-4D27-906B-E452A54506BA}"/>
              </a:ext>
            </a:extLst>
          </p:cNvPr>
          <p:cNvSpPr txBox="1"/>
          <p:nvPr/>
        </p:nvSpPr>
        <p:spPr>
          <a:xfrm>
            <a:off x="586162" y="3351244"/>
            <a:ext cx="4871847" cy="1323439"/>
          </a:xfrm>
          <a:prstGeom prst="rect">
            <a:avLst/>
          </a:prstGeom>
          <a:noFill/>
        </p:spPr>
        <p:txBody>
          <a:bodyPr wrap="none" rtlCol="0">
            <a:spAutoFit/>
          </a:bodyPr>
          <a:lstStyle/>
          <a:p>
            <a:r>
              <a:rPr lang="ko-KR" altLang="en-US" sz="6000" b="1" dirty="0">
                <a:solidFill>
                  <a:srgbClr val="006500"/>
                </a:solidFill>
                <a:latin typeface="나눔스퀘어" panose="020B0600000101010101" pitchFamily="50" charset="-127"/>
                <a:ea typeface="나눔스퀘어" panose="020B0600000101010101" pitchFamily="50" charset="-127"/>
              </a:rPr>
              <a:t>자료구조</a:t>
            </a:r>
            <a:r>
              <a:rPr lang="en-US" altLang="ko-KR" sz="6000" b="1" dirty="0">
                <a:solidFill>
                  <a:srgbClr val="006500"/>
                </a:solidFill>
                <a:latin typeface="나눔스퀘어" panose="020B0600000101010101" pitchFamily="50" charset="-127"/>
                <a:ea typeface="나눔스퀘어" panose="020B0600000101010101" pitchFamily="50" charset="-127"/>
              </a:rPr>
              <a:t> </a:t>
            </a:r>
            <a:r>
              <a:rPr lang="ko-KR" altLang="en-US" sz="6000" b="1" dirty="0">
                <a:solidFill>
                  <a:srgbClr val="006500"/>
                </a:solidFill>
                <a:latin typeface="나눔스퀘어" panose="020B0600000101010101" pitchFamily="50" charset="-127"/>
                <a:ea typeface="나눔스퀘어" panose="020B0600000101010101" pitchFamily="50" charset="-127"/>
              </a:rPr>
              <a:t>정리</a:t>
            </a:r>
            <a:endParaRPr lang="en-US" altLang="ko-KR" sz="6000" b="1" dirty="0">
              <a:solidFill>
                <a:srgbClr val="006500"/>
              </a:solidFill>
              <a:latin typeface="나눔스퀘어" panose="020B0600000101010101" pitchFamily="50" charset="-127"/>
              <a:ea typeface="나눔스퀘어" panose="020B0600000101010101" pitchFamily="50" charset="-127"/>
            </a:endParaRPr>
          </a:p>
          <a:p>
            <a:pPr algn="r"/>
            <a:r>
              <a:rPr lang="en-US" altLang="ko-KR" sz="2000" b="1" dirty="0">
                <a:solidFill>
                  <a:srgbClr val="006500"/>
                </a:solidFill>
                <a:latin typeface="나눔스퀘어" panose="020B0600000101010101" pitchFamily="50" charset="-127"/>
                <a:ea typeface="나눔스퀘어" panose="020B0600000101010101" pitchFamily="50" charset="-127"/>
              </a:rPr>
              <a:t>with Python</a:t>
            </a:r>
            <a:endParaRPr lang="ko-KR" altLang="en-US" sz="2000" b="1" dirty="0">
              <a:solidFill>
                <a:srgbClr val="006500"/>
              </a:solidFill>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6E2235E0-49C7-244C-A191-258ACD114ECC}"/>
              </a:ext>
            </a:extLst>
          </p:cNvPr>
          <p:cNvPicPr>
            <a:picLocks noChangeAspect="1"/>
          </p:cNvPicPr>
          <p:nvPr/>
        </p:nvPicPr>
        <p:blipFill>
          <a:blip r:embed="rId2"/>
          <a:stretch>
            <a:fillRect/>
          </a:stretch>
        </p:blipFill>
        <p:spPr>
          <a:xfrm>
            <a:off x="6204811" y="2159841"/>
            <a:ext cx="5401027" cy="2382806"/>
          </a:xfrm>
          <a:prstGeom prst="rect">
            <a:avLst/>
          </a:prstGeom>
        </p:spPr>
      </p:pic>
      <p:sp>
        <p:nvSpPr>
          <p:cNvPr id="3" name="TextBox 2">
            <a:extLst>
              <a:ext uri="{FF2B5EF4-FFF2-40B4-BE49-F238E27FC236}">
                <a16:creationId xmlns:a16="http://schemas.microsoft.com/office/drawing/2014/main" id="{D78400FE-28F7-6B42-89F3-1FEAD474EC3A}"/>
              </a:ext>
            </a:extLst>
          </p:cNvPr>
          <p:cNvSpPr txBox="1"/>
          <p:nvPr/>
        </p:nvSpPr>
        <p:spPr>
          <a:xfrm>
            <a:off x="4715837" y="5022274"/>
            <a:ext cx="1001334" cy="369332"/>
          </a:xfrm>
          <a:prstGeom prst="rect">
            <a:avLst/>
          </a:prstGeom>
          <a:noFill/>
        </p:spPr>
        <p:txBody>
          <a:bodyPr wrap="square" rtlCol="0">
            <a:spAutoFit/>
          </a:bodyPr>
          <a:lstStyle/>
          <a:p>
            <a:r>
              <a:rPr kumimoji="1" lang="ko-KR" altLang="en-US" dirty="0"/>
              <a:t>박승준</a:t>
            </a:r>
            <a:endParaRPr kumimoji="1" lang="ko-Kore-KR" altLang="en-US" dirty="0"/>
          </a:p>
        </p:txBody>
      </p:sp>
    </p:spTree>
    <p:extLst>
      <p:ext uri="{BB962C8B-B14F-4D97-AF65-F5344CB8AC3E}">
        <p14:creationId xmlns:p14="http://schemas.microsoft.com/office/powerpoint/2010/main" val="4279657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7.1. Binary Search Tree (BST)</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923330"/>
          </a:xfrm>
          <a:prstGeom prst="rect">
            <a:avLst/>
          </a:prstGeom>
        </p:spPr>
        <p:txBody>
          <a:bodyPr wrap="square">
            <a:spAutoFit/>
          </a:bodyPr>
          <a:lstStyle/>
          <a:p>
            <a:r>
              <a:rPr lang="en-US" altLang="ko-Kore-KR" dirty="0"/>
              <a:t>A</a:t>
            </a:r>
            <a:r>
              <a:rPr lang="en" altLang="ko-Kore-KR" dirty="0"/>
              <a:t> </a:t>
            </a:r>
            <a:r>
              <a:rPr lang="en" altLang="ko-Kore-KR" b="1" dirty="0"/>
              <a:t>binary search tree</a:t>
            </a:r>
            <a:r>
              <a:rPr lang="en" altLang="ko-Kore-KR" dirty="0"/>
              <a:t> (</a:t>
            </a:r>
            <a:r>
              <a:rPr lang="en" altLang="ko-Kore-KR" b="1" dirty="0"/>
              <a:t>BST</a:t>
            </a:r>
            <a:r>
              <a:rPr lang="en" altLang="ko-Kore-KR" dirty="0"/>
              <a:t>), also called an </a:t>
            </a:r>
            <a:r>
              <a:rPr lang="en" altLang="ko-Kore-KR" b="1" dirty="0"/>
              <a:t>ordered</a:t>
            </a:r>
            <a:r>
              <a:rPr lang="en" altLang="ko-Kore-KR" dirty="0"/>
              <a:t> or </a:t>
            </a:r>
            <a:r>
              <a:rPr lang="en" altLang="ko-Kore-KR" b="1" dirty="0"/>
              <a:t>sorted binary tree</a:t>
            </a:r>
            <a:r>
              <a:rPr lang="en" altLang="ko-Kore-KR" dirty="0"/>
              <a:t>, is a </a:t>
            </a:r>
            <a:r>
              <a:rPr lang="en" altLang="ko-Kore-KR" dirty="0">
                <a:hlinkClick r:id="rId2" tooltip="Rooted tree"/>
              </a:rPr>
              <a:t>rooted</a:t>
            </a:r>
            <a:r>
              <a:rPr lang="en" altLang="ko-Kore-KR" dirty="0"/>
              <a:t> </a:t>
            </a:r>
            <a:r>
              <a:rPr lang="en" altLang="ko-Kore-KR" dirty="0">
                <a:hlinkClick r:id="rId3" tooltip="Binary tree"/>
              </a:rPr>
              <a:t>binary tree</a:t>
            </a:r>
            <a:r>
              <a:rPr lang="en" altLang="ko-Kore-KR" dirty="0"/>
              <a:t> </a:t>
            </a:r>
          </a:p>
          <a:p>
            <a:r>
              <a:rPr lang="en" altLang="ko-Kore-KR" dirty="0"/>
              <a:t>whose internal nodes each store a key greater than all the keys in the node's left subtree and less </a:t>
            </a:r>
          </a:p>
          <a:p>
            <a:r>
              <a:rPr lang="en" altLang="ko-Kore-KR" dirty="0"/>
              <a:t>than those in its right subtree. </a:t>
            </a:r>
            <a:r>
              <a:rPr lang="en-US" altLang="ko-KR" dirty="0"/>
              <a:t>							- Wikipedia</a:t>
            </a:r>
            <a:endParaRPr lang="ko-Kore-KR" altLang="en-US" sz="2000" dirty="0"/>
          </a:p>
        </p:txBody>
      </p:sp>
      <p:pic>
        <p:nvPicPr>
          <p:cNvPr id="3" name="그림 2">
            <a:extLst>
              <a:ext uri="{FF2B5EF4-FFF2-40B4-BE49-F238E27FC236}">
                <a16:creationId xmlns:a16="http://schemas.microsoft.com/office/drawing/2014/main" id="{0233AA0D-9EEA-3344-852D-083325EA8ED9}"/>
              </a:ext>
            </a:extLst>
          </p:cNvPr>
          <p:cNvPicPr>
            <a:picLocks noChangeAspect="1"/>
          </p:cNvPicPr>
          <p:nvPr/>
        </p:nvPicPr>
        <p:blipFill>
          <a:blip r:embed="rId4"/>
          <a:stretch>
            <a:fillRect/>
          </a:stretch>
        </p:blipFill>
        <p:spPr>
          <a:xfrm>
            <a:off x="1293967" y="2921388"/>
            <a:ext cx="3498750" cy="2903963"/>
          </a:xfrm>
          <a:prstGeom prst="rect">
            <a:avLst/>
          </a:prstGeom>
        </p:spPr>
      </p:pic>
      <p:pic>
        <p:nvPicPr>
          <p:cNvPr id="6" name="그림 5">
            <a:extLst>
              <a:ext uri="{FF2B5EF4-FFF2-40B4-BE49-F238E27FC236}">
                <a16:creationId xmlns:a16="http://schemas.microsoft.com/office/drawing/2014/main" id="{BA134E06-6A9E-344E-94E8-461E0096F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913" y="2921388"/>
            <a:ext cx="5485072" cy="3119373"/>
          </a:xfrm>
          <a:prstGeom prst="rect">
            <a:avLst/>
          </a:prstGeom>
        </p:spPr>
      </p:pic>
    </p:spTree>
    <p:extLst>
      <p:ext uri="{BB962C8B-B14F-4D97-AF65-F5344CB8AC3E}">
        <p14:creationId xmlns:p14="http://schemas.microsoft.com/office/powerpoint/2010/main" val="4110414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7.2. AVL Tree</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771628" cy="646331"/>
          </a:xfrm>
          <a:prstGeom prst="rect">
            <a:avLst/>
          </a:prstGeom>
        </p:spPr>
        <p:txBody>
          <a:bodyPr wrap="square">
            <a:spAutoFit/>
          </a:bodyPr>
          <a:lstStyle/>
          <a:p>
            <a:r>
              <a:rPr lang="en" altLang="ko-Kore-KR" dirty="0"/>
              <a:t>An </a:t>
            </a:r>
            <a:r>
              <a:rPr lang="en" altLang="ko-Kore-KR" b="1" dirty="0"/>
              <a:t>AVL tree</a:t>
            </a:r>
            <a:r>
              <a:rPr lang="en" altLang="ko-Kore-KR" dirty="0"/>
              <a:t> (named after inventors </a:t>
            </a:r>
            <a:r>
              <a:rPr lang="en" altLang="ko-Kore-KR" b="1" dirty="0"/>
              <a:t>A</a:t>
            </a:r>
            <a:r>
              <a:rPr lang="en" altLang="ko-Kore-KR" dirty="0"/>
              <a:t>delson-</a:t>
            </a:r>
            <a:r>
              <a:rPr lang="en" altLang="ko-Kore-KR" b="1" dirty="0" err="1"/>
              <a:t>V</a:t>
            </a:r>
            <a:r>
              <a:rPr lang="en" altLang="ko-Kore-KR" dirty="0" err="1"/>
              <a:t>elsky</a:t>
            </a:r>
            <a:r>
              <a:rPr lang="en" altLang="ko-Kore-KR" dirty="0"/>
              <a:t> and </a:t>
            </a:r>
            <a:r>
              <a:rPr lang="en" altLang="ko-Kore-KR" b="1" dirty="0"/>
              <a:t>L</a:t>
            </a:r>
            <a:r>
              <a:rPr lang="en" altLang="ko-Kore-KR" dirty="0"/>
              <a:t>andis) is a </a:t>
            </a:r>
            <a:r>
              <a:rPr lang="en" altLang="ko-Kore-KR" dirty="0">
                <a:hlinkClick r:id="rId2" tooltip="Self-balancing binary search tree"/>
              </a:rPr>
              <a:t>self-balancing binary search tree</a:t>
            </a:r>
            <a:r>
              <a:rPr lang="en" altLang="ko-Kore-KR" dirty="0"/>
              <a:t>. It was the first such </a:t>
            </a:r>
            <a:r>
              <a:rPr lang="en" altLang="ko-Kore-KR" dirty="0">
                <a:hlinkClick r:id="rId3" tooltip="Data structure"/>
              </a:rPr>
              <a:t>data structure</a:t>
            </a:r>
            <a:r>
              <a:rPr lang="en" altLang="ko-Kore-KR" dirty="0"/>
              <a:t> to be invented. </a:t>
            </a:r>
            <a:r>
              <a:rPr lang="en-US" altLang="ko-KR" dirty="0"/>
              <a:t>				- Wikipedia</a:t>
            </a:r>
            <a:endParaRPr lang="ko-Kore-KR" altLang="en-US" sz="2000" dirty="0"/>
          </a:p>
        </p:txBody>
      </p:sp>
      <p:pic>
        <p:nvPicPr>
          <p:cNvPr id="7" name="그림 6" descr="스크린샷, 조류이(가) 표시된 사진&#10;&#10;자동 생성된 설명">
            <a:extLst>
              <a:ext uri="{FF2B5EF4-FFF2-40B4-BE49-F238E27FC236}">
                <a16:creationId xmlns:a16="http://schemas.microsoft.com/office/drawing/2014/main" id="{4D1EE6D0-DBA9-4741-9575-D0366986C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18" y="3055197"/>
            <a:ext cx="9834712" cy="2450510"/>
          </a:xfrm>
          <a:prstGeom prst="rect">
            <a:avLst/>
          </a:prstGeom>
        </p:spPr>
      </p:pic>
      <p:pic>
        <p:nvPicPr>
          <p:cNvPr id="10" name="그림 9">
            <a:extLst>
              <a:ext uri="{FF2B5EF4-FFF2-40B4-BE49-F238E27FC236}">
                <a16:creationId xmlns:a16="http://schemas.microsoft.com/office/drawing/2014/main" id="{B3B9E9AC-2774-5346-BAAD-2C821CBA5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8036" y="2766146"/>
            <a:ext cx="3778314" cy="2125301"/>
          </a:xfrm>
          <a:prstGeom prst="rect">
            <a:avLst/>
          </a:prstGeom>
        </p:spPr>
      </p:pic>
    </p:spTree>
    <p:extLst>
      <p:ext uri="{BB962C8B-B14F-4D97-AF65-F5344CB8AC3E}">
        <p14:creationId xmlns:p14="http://schemas.microsoft.com/office/powerpoint/2010/main" val="3983407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7.3. B-Tree</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646331"/>
          </a:xfrm>
          <a:prstGeom prst="rect">
            <a:avLst/>
          </a:prstGeom>
        </p:spPr>
        <p:txBody>
          <a:bodyPr wrap="square">
            <a:spAutoFit/>
          </a:bodyPr>
          <a:lstStyle/>
          <a:p>
            <a:r>
              <a:rPr lang="en" altLang="ko-Kore-KR" dirty="0"/>
              <a:t>A </a:t>
            </a:r>
            <a:r>
              <a:rPr lang="en" altLang="ko-Kore-KR" b="1" dirty="0"/>
              <a:t>B-tree</a:t>
            </a:r>
            <a:r>
              <a:rPr lang="en" altLang="ko-Kore-KR" dirty="0"/>
              <a:t> is a self-balancing </a:t>
            </a:r>
            <a:r>
              <a:rPr lang="en" altLang="ko-Kore-KR" dirty="0">
                <a:hlinkClick r:id="rId2" tooltip="Tree data structure"/>
              </a:rPr>
              <a:t>tree data structure</a:t>
            </a:r>
            <a:r>
              <a:rPr lang="en" altLang="ko-Kore-KR" dirty="0"/>
              <a:t> that maintains sorted data and allows searches, sequential access, insertions, and deletions in </a:t>
            </a:r>
            <a:r>
              <a:rPr lang="en" altLang="ko-Kore-KR" dirty="0">
                <a:hlinkClick r:id="rId3" tooltip="Logarithmic time"/>
              </a:rPr>
              <a:t>logarithmic time</a:t>
            </a:r>
            <a:r>
              <a:rPr lang="en" altLang="ko-Kore-KR" dirty="0"/>
              <a:t>. </a:t>
            </a:r>
            <a:r>
              <a:rPr lang="en-US" altLang="ko-KR" dirty="0"/>
              <a:t>				- Wikipedia</a:t>
            </a:r>
            <a:endParaRPr lang="ko-Kore-KR" altLang="en-US" sz="2000" dirty="0"/>
          </a:p>
        </p:txBody>
      </p:sp>
      <p:pic>
        <p:nvPicPr>
          <p:cNvPr id="5" name="그림 4" descr="스크린샷이(가) 표시된 사진&#10;&#10;자동 생성된 설명">
            <a:extLst>
              <a:ext uri="{FF2B5EF4-FFF2-40B4-BE49-F238E27FC236}">
                <a16:creationId xmlns:a16="http://schemas.microsoft.com/office/drawing/2014/main" id="{10345068-7DA9-E04C-8C63-D32A31A2C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48" y="2926984"/>
            <a:ext cx="5998284" cy="3694533"/>
          </a:xfrm>
          <a:prstGeom prst="rect">
            <a:avLst/>
          </a:prstGeom>
        </p:spPr>
      </p:pic>
      <p:sp>
        <p:nvSpPr>
          <p:cNvPr id="8" name="TextBox 7">
            <a:extLst>
              <a:ext uri="{FF2B5EF4-FFF2-40B4-BE49-F238E27FC236}">
                <a16:creationId xmlns:a16="http://schemas.microsoft.com/office/drawing/2014/main" id="{4304EC29-062E-4C43-8CFF-018BCC368774}"/>
              </a:ext>
            </a:extLst>
          </p:cNvPr>
          <p:cNvSpPr txBox="1"/>
          <p:nvPr/>
        </p:nvSpPr>
        <p:spPr>
          <a:xfrm>
            <a:off x="413207" y="2368375"/>
            <a:ext cx="4861159" cy="461665"/>
          </a:xfrm>
          <a:prstGeom prst="rect">
            <a:avLst/>
          </a:prstGeom>
          <a:noFill/>
        </p:spPr>
        <p:txBody>
          <a:bodyPr wrap="square" rtlCol="0">
            <a:spAutoFit/>
          </a:bodyPr>
          <a:lstStyle/>
          <a:p>
            <a:r>
              <a:rPr lang="en-US" altLang="ko-KR" sz="2400" b="1" dirty="0">
                <a:latin typeface="나눔스퀘어" panose="020B0600000101010101" pitchFamily="50" charset="-127"/>
                <a:ea typeface="나눔스퀘어" panose="020B0600000101010101" pitchFamily="50" charset="-127"/>
              </a:rPr>
              <a:t>2-3 Tree</a:t>
            </a:r>
            <a:endParaRPr lang="ko-KR" altLang="en-US" sz="2400" b="1" dirty="0">
              <a:latin typeface="나눔스퀘어" panose="020B0600000101010101" pitchFamily="50" charset="-127"/>
              <a:ea typeface="나눔스퀘어" panose="020B0600000101010101" pitchFamily="50" charset="-127"/>
            </a:endParaRPr>
          </a:p>
        </p:txBody>
      </p:sp>
      <p:pic>
        <p:nvPicPr>
          <p:cNvPr id="7" name="그림 6">
            <a:extLst>
              <a:ext uri="{FF2B5EF4-FFF2-40B4-BE49-F238E27FC236}">
                <a16:creationId xmlns:a16="http://schemas.microsoft.com/office/drawing/2014/main" id="{2B2EFABB-D7CF-EF49-87E3-A0B11ACEDED2}"/>
              </a:ext>
            </a:extLst>
          </p:cNvPr>
          <p:cNvPicPr>
            <a:picLocks noChangeAspect="1"/>
          </p:cNvPicPr>
          <p:nvPr/>
        </p:nvPicPr>
        <p:blipFill>
          <a:blip r:embed="rId5"/>
          <a:stretch>
            <a:fillRect/>
          </a:stretch>
        </p:blipFill>
        <p:spPr>
          <a:xfrm>
            <a:off x="6530532" y="2926984"/>
            <a:ext cx="5191558" cy="2864308"/>
          </a:xfrm>
          <a:prstGeom prst="rect">
            <a:avLst/>
          </a:prstGeom>
        </p:spPr>
      </p:pic>
    </p:spTree>
    <p:extLst>
      <p:ext uri="{BB962C8B-B14F-4D97-AF65-F5344CB8AC3E}">
        <p14:creationId xmlns:p14="http://schemas.microsoft.com/office/powerpoint/2010/main" val="346247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7.4. Red-Black Tree</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923330"/>
          </a:xfrm>
          <a:prstGeom prst="rect">
            <a:avLst/>
          </a:prstGeom>
        </p:spPr>
        <p:txBody>
          <a:bodyPr wrap="square">
            <a:spAutoFit/>
          </a:bodyPr>
          <a:lstStyle/>
          <a:p>
            <a:r>
              <a:rPr lang="en" altLang="ko-Kore-KR" dirty="0"/>
              <a:t>A </a:t>
            </a:r>
            <a:r>
              <a:rPr lang="en" altLang="ko-Kore-KR" b="1" dirty="0"/>
              <a:t>red–black tree</a:t>
            </a:r>
            <a:r>
              <a:rPr lang="en" altLang="ko-Kore-KR" dirty="0"/>
              <a:t> is a kind of </a:t>
            </a:r>
            <a:r>
              <a:rPr lang="en" altLang="ko-Kore-KR" dirty="0">
                <a:hlinkClick r:id="rId2" tooltip="Self-balancing binary search tree"/>
              </a:rPr>
              <a:t>self-balancing binary search tree</a:t>
            </a:r>
            <a:r>
              <a:rPr lang="en" altLang="ko-Kore-KR" dirty="0"/>
              <a:t>. Each node stores an extra bit representing color, used to ensure that the tree remains approximately balanced during insertions and </a:t>
            </a:r>
          </a:p>
          <a:p>
            <a:r>
              <a:rPr lang="en" altLang="ko-Kore-KR" dirty="0"/>
              <a:t>deletions.</a:t>
            </a:r>
            <a:r>
              <a:rPr lang="en-US" altLang="ko-KR" dirty="0"/>
              <a:t>								- Wikipedia</a:t>
            </a:r>
            <a:endParaRPr lang="ko-Kore-KR" altLang="en-US" sz="2000" dirty="0"/>
          </a:p>
        </p:txBody>
      </p:sp>
      <p:pic>
        <p:nvPicPr>
          <p:cNvPr id="5" name="그림 4">
            <a:extLst>
              <a:ext uri="{FF2B5EF4-FFF2-40B4-BE49-F238E27FC236}">
                <a16:creationId xmlns:a16="http://schemas.microsoft.com/office/drawing/2014/main" id="{30DC824C-6184-D24E-AE2F-B8A59BFD4856}"/>
              </a:ext>
            </a:extLst>
          </p:cNvPr>
          <p:cNvPicPr>
            <a:picLocks noChangeAspect="1"/>
          </p:cNvPicPr>
          <p:nvPr/>
        </p:nvPicPr>
        <p:blipFill>
          <a:blip r:embed="rId3"/>
          <a:stretch>
            <a:fillRect/>
          </a:stretch>
        </p:blipFill>
        <p:spPr>
          <a:xfrm>
            <a:off x="771015" y="3005931"/>
            <a:ext cx="6350000" cy="3048000"/>
          </a:xfrm>
          <a:prstGeom prst="rect">
            <a:avLst/>
          </a:prstGeom>
        </p:spPr>
      </p:pic>
      <p:sp>
        <p:nvSpPr>
          <p:cNvPr id="7" name="TextBox 6">
            <a:extLst>
              <a:ext uri="{FF2B5EF4-FFF2-40B4-BE49-F238E27FC236}">
                <a16:creationId xmlns:a16="http://schemas.microsoft.com/office/drawing/2014/main" id="{2925161A-3609-0F42-8571-337ADB29CEAA}"/>
              </a:ext>
            </a:extLst>
          </p:cNvPr>
          <p:cNvSpPr txBox="1"/>
          <p:nvPr/>
        </p:nvSpPr>
        <p:spPr>
          <a:xfrm>
            <a:off x="7330966" y="2774259"/>
            <a:ext cx="4640317" cy="3693319"/>
          </a:xfrm>
          <a:prstGeom prst="rect">
            <a:avLst/>
          </a:prstGeom>
          <a:noFill/>
        </p:spPr>
        <p:txBody>
          <a:bodyPr wrap="square" rtlCol="0">
            <a:spAutoFit/>
          </a:bodyPr>
          <a:lstStyle/>
          <a:p>
            <a:r>
              <a:rPr lang="en" altLang="ko-Kore-KR" dirty="0"/>
              <a:t>1. Each node is either red or black.</a:t>
            </a:r>
          </a:p>
          <a:p>
            <a:r>
              <a:rPr lang="en" altLang="ko-Kore-KR" dirty="0"/>
              <a:t>2. The root is black. This rule is sometimes omitted. Since the root can always be changed from red to black, but not necessarily vice versa, this rule has little effect on analysis.</a:t>
            </a:r>
          </a:p>
          <a:p>
            <a:r>
              <a:rPr lang="en" altLang="ko-Kore-KR" dirty="0"/>
              <a:t>3. All leaves (NIL) are black.</a:t>
            </a:r>
          </a:p>
          <a:p>
            <a:r>
              <a:rPr lang="en" altLang="ko-Kore-KR" dirty="0"/>
              <a:t>4. If a node is red, then both its children are black.</a:t>
            </a:r>
          </a:p>
          <a:p>
            <a:r>
              <a:rPr lang="en" altLang="ko-Kore-KR" dirty="0"/>
              <a:t>5. Every </a:t>
            </a:r>
            <a:r>
              <a:rPr lang="en" altLang="ko-Kore-KR" dirty="0">
                <a:hlinkClick r:id="rId4" tooltip="Path (graph theory)"/>
              </a:rPr>
              <a:t>path</a:t>
            </a:r>
            <a:r>
              <a:rPr lang="en" altLang="ko-Kore-KR" dirty="0"/>
              <a:t> from a given node to any of its descendant NIL nodes goes through the same number of black nodes.</a:t>
            </a:r>
          </a:p>
          <a:p>
            <a:endParaRPr kumimoji="1" lang="ko-Kore-KR" altLang="en-US" dirty="0"/>
          </a:p>
        </p:txBody>
      </p:sp>
    </p:spTree>
    <p:extLst>
      <p:ext uri="{BB962C8B-B14F-4D97-AF65-F5344CB8AC3E}">
        <p14:creationId xmlns:p14="http://schemas.microsoft.com/office/powerpoint/2010/main" val="64323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8. Heap</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646331"/>
          </a:xfrm>
          <a:prstGeom prst="rect">
            <a:avLst/>
          </a:prstGeom>
        </p:spPr>
        <p:txBody>
          <a:bodyPr wrap="square">
            <a:spAutoFit/>
          </a:bodyPr>
          <a:lstStyle/>
          <a:p>
            <a:r>
              <a:rPr lang="en" altLang="ko-Kore-KR" dirty="0"/>
              <a:t>A </a:t>
            </a:r>
            <a:r>
              <a:rPr lang="en" altLang="ko-Kore-KR" b="1" dirty="0"/>
              <a:t>heap</a:t>
            </a:r>
            <a:r>
              <a:rPr lang="en" altLang="ko-Kore-KR" dirty="0"/>
              <a:t> is a specialized </a:t>
            </a:r>
            <a:r>
              <a:rPr lang="en" altLang="ko-Kore-KR" dirty="0">
                <a:hlinkClick r:id="rId3" tooltip="Tree (data structure)"/>
              </a:rPr>
              <a:t>tree</a:t>
            </a:r>
            <a:r>
              <a:rPr lang="en" altLang="ko-Kore-KR" dirty="0"/>
              <a:t>-based </a:t>
            </a:r>
            <a:r>
              <a:rPr lang="en" altLang="ko-Kore-KR" dirty="0">
                <a:hlinkClick r:id="rId4" tooltip="Data structure"/>
              </a:rPr>
              <a:t>data structure</a:t>
            </a:r>
            <a:r>
              <a:rPr lang="en" altLang="ko-Kore-KR" dirty="0"/>
              <a:t> which is essentially an almost complete</a:t>
            </a:r>
            <a:r>
              <a:rPr lang="en-US" altLang="ko-KR" dirty="0"/>
              <a:t>											- Wikipedia</a:t>
            </a:r>
            <a:endParaRPr lang="ko-Kore-KR" altLang="en-US" sz="2000" dirty="0"/>
          </a:p>
        </p:txBody>
      </p:sp>
      <p:pic>
        <p:nvPicPr>
          <p:cNvPr id="5" name="그림 4" descr="시계, 그리기이(가) 표시된 사진&#10;&#10;자동 생성된 설명">
            <a:extLst>
              <a:ext uri="{FF2B5EF4-FFF2-40B4-BE49-F238E27FC236}">
                <a16:creationId xmlns:a16="http://schemas.microsoft.com/office/drawing/2014/main" id="{F4CE61B1-F8B7-D347-A9D7-BC878A7738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15" y="2686446"/>
            <a:ext cx="3804183" cy="3493637"/>
          </a:xfrm>
          <a:prstGeom prst="rect">
            <a:avLst/>
          </a:prstGeom>
        </p:spPr>
      </p:pic>
      <p:pic>
        <p:nvPicPr>
          <p:cNvPr id="8" name="온라인 미디어 7" descr="Heap Sort | GeeksforGeeks">
            <a:hlinkClick r:id="" action="ppaction://media"/>
            <a:extLst>
              <a:ext uri="{FF2B5EF4-FFF2-40B4-BE49-F238E27FC236}">
                <a16:creationId xmlns:a16="http://schemas.microsoft.com/office/drawing/2014/main" id="{1FA18525-79DD-9145-AE7A-BEC8C30DD202}"/>
              </a:ext>
            </a:extLst>
          </p:cNvPr>
          <p:cNvPicPr>
            <a:picLocks noRot="1" noChangeAspect="1"/>
          </p:cNvPicPr>
          <p:nvPr>
            <a:videoFile r:link="rId1"/>
          </p:nvPr>
        </p:nvPicPr>
        <p:blipFill>
          <a:blip r:embed="rId6"/>
          <a:stretch>
            <a:fillRect/>
          </a:stretch>
        </p:blipFill>
        <p:spPr>
          <a:xfrm>
            <a:off x="5324985" y="2751083"/>
            <a:ext cx="6096000" cy="3429000"/>
          </a:xfrm>
          <a:prstGeom prst="rect">
            <a:avLst/>
          </a:prstGeom>
        </p:spPr>
      </p:pic>
      <p:sp>
        <p:nvSpPr>
          <p:cNvPr id="10" name="TextBox 9">
            <a:extLst>
              <a:ext uri="{FF2B5EF4-FFF2-40B4-BE49-F238E27FC236}">
                <a16:creationId xmlns:a16="http://schemas.microsoft.com/office/drawing/2014/main" id="{75412220-2FFF-1E48-944A-6032C78201DF}"/>
              </a:ext>
            </a:extLst>
          </p:cNvPr>
          <p:cNvSpPr txBox="1"/>
          <p:nvPr/>
        </p:nvSpPr>
        <p:spPr>
          <a:xfrm>
            <a:off x="5324985" y="6326394"/>
            <a:ext cx="3498574" cy="369332"/>
          </a:xfrm>
          <a:prstGeom prst="rect">
            <a:avLst/>
          </a:prstGeom>
          <a:noFill/>
        </p:spPr>
        <p:txBody>
          <a:bodyPr wrap="square" rtlCol="0">
            <a:spAutoFit/>
          </a:bodyPr>
          <a:lstStyle/>
          <a:p>
            <a:r>
              <a:rPr kumimoji="1" lang="en-US" altLang="ko-Kore-KR" dirty="0"/>
              <a:t>Root</a:t>
            </a:r>
            <a:r>
              <a:rPr kumimoji="1" lang="ko-KR" altLang="en-US" dirty="0"/>
              <a:t>만 제거하는 것에 유의</a:t>
            </a:r>
            <a:r>
              <a:rPr kumimoji="1" lang="en-US" altLang="ko-KR" dirty="0"/>
              <a:t>!</a:t>
            </a:r>
            <a:endParaRPr kumimoji="1" lang="ko-Kore-KR" altLang="en-US" dirty="0"/>
          </a:p>
        </p:txBody>
      </p:sp>
    </p:spTree>
    <p:extLst>
      <p:ext uri="{BB962C8B-B14F-4D97-AF65-F5344CB8AC3E}">
        <p14:creationId xmlns:p14="http://schemas.microsoft.com/office/powerpoint/2010/main" val="27322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9. Graph</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646331"/>
          </a:xfrm>
          <a:prstGeom prst="rect">
            <a:avLst/>
          </a:prstGeom>
        </p:spPr>
        <p:txBody>
          <a:bodyPr wrap="square">
            <a:spAutoFit/>
          </a:bodyPr>
          <a:lstStyle/>
          <a:p>
            <a:r>
              <a:rPr lang="en" altLang="ko-Kore-KR" dirty="0"/>
              <a:t>A </a:t>
            </a:r>
            <a:r>
              <a:rPr lang="en" altLang="ko-Kore-KR" b="1" dirty="0"/>
              <a:t>graph</a:t>
            </a:r>
            <a:r>
              <a:rPr lang="en" altLang="ko-Kore-KR" dirty="0"/>
              <a:t> is an </a:t>
            </a:r>
            <a:r>
              <a:rPr lang="en" altLang="ko-Kore-KR" dirty="0">
                <a:hlinkClick r:id="rId2" tooltip="Abstract data type"/>
              </a:rPr>
              <a:t>abstract data type</a:t>
            </a:r>
            <a:r>
              <a:rPr lang="en" altLang="ko-Kore-KR" dirty="0"/>
              <a:t> that is meant to implement the </a:t>
            </a:r>
            <a:r>
              <a:rPr lang="en" altLang="ko-Kore-KR" dirty="0">
                <a:hlinkClick r:id="rId3" tooltip="Graph (discrete mathematics)"/>
              </a:rPr>
              <a:t>undirected graph</a:t>
            </a:r>
            <a:r>
              <a:rPr lang="en" altLang="ko-Kore-KR" dirty="0"/>
              <a:t> and </a:t>
            </a:r>
            <a:r>
              <a:rPr lang="en" altLang="ko-Kore-KR" dirty="0">
                <a:hlinkClick r:id="rId4" tooltip="Directed graph"/>
              </a:rPr>
              <a:t>directed </a:t>
            </a:r>
          </a:p>
          <a:p>
            <a:r>
              <a:rPr lang="en" altLang="ko-Kore-KR" dirty="0">
                <a:hlinkClick r:id="rId4" tooltip="Directed graph"/>
              </a:rPr>
              <a:t>graph</a:t>
            </a:r>
            <a:r>
              <a:rPr lang="en" altLang="ko-Kore-KR" dirty="0"/>
              <a:t> concepts from the field of </a:t>
            </a:r>
            <a:r>
              <a:rPr lang="en" altLang="ko-Kore-KR" dirty="0">
                <a:hlinkClick r:id="rId5" tooltip="Graph theory"/>
              </a:rPr>
              <a:t>graph theory</a:t>
            </a:r>
            <a:r>
              <a:rPr lang="en" altLang="ko-Kore-KR" dirty="0"/>
              <a:t> within </a:t>
            </a:r>
            <a:r>
              <a:rPr lang="en" altLang="ko-Kore-KR" dirty="0">
                <a:hlinkClick r:id="rId6" tooltip="Mathematics"/>
              </a:rPr>
              <a:t>mathematics</a:t>
            </a:r>
            <a:r>
              <a:rPr lang="en" altLang="ko-Kore-KR" dirty="0"/>
              <a:t>.</a:t>
            </a:r>
            <a:r>
              <a:rPr lang="en-US" altLang="ko-KR" dirty="0"/>
              <a:t>			- Wikipedia</a:t>
            </a:r>
            <a:endParaRPr lang="ko-Kore-KR" altLang="en-US" sz="2000" dirty="0"/>
          </a:p>
        </p:txBody>
      </p:sp>
      <p:pic>
        <p:nvPicPr>
          <p:cNvPr id="4" name="그림 3">
            <a:extLst>
              <a:ext uri="{FF2B5EF4-FFF2-40B4-BE49-F238E27FC236}">
                <a16:creationId xmlns:a16="http://schemas.microsoft.com/office/drawing/2014/main" id="{A5DAA5BD-467A-9543-8B5A-C9A2D05532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290" y="2875632"/>
            <a:ext cx="3644900" cy="2882900"/>
          </a:xfrm>
          <a:prstGeom prst="rect">
            <a:avLst/>
          </a:prstGeom>
        </p:spPr>
      </p:pic>
      <p:pic>
        <p:nvPicPr>
          <p:cNvPr id="8" name="그림 7" descr="장치이(가) 표시된 사진&#10;&#10;자동 생성된 설명">
            <a:extLst>
              <a:ext uri="{FF2B5EF4-FFF2-40B4-BE49-F238E27FC236}">
                <a16:creationId xmlns:a16="http://schemas.microsoft.com/office/drawing/2014/main" id="{B8F57AED-6464-2849-AFD6-969327352C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8824" y="2317532"/>
            <a:ext cx="3790293" cy="3625075"/>
          </a:xfrm>
          <a:prstGeom prst="rect">
            <a:avLst/>
          </a:prstGeom>
        </p:spPr>
      </p:pic>
      <p:sp>
        <p:nvSpPr>
          <p:cNvPr id="10" name="TextBox 9">
            <a:extLst>
              <a:ext uri="{FF2B5EF4-FFF2-40B4-BE49-F238E27FC236}">
                <a16:creationId xmlns:a16="http://schemas.microsoft.com/office/drawing/2014/main" id="{9089430A-AD6D-214D-9F41-048349833D0A}"/>
              </a:ext>
            </a:extLst>
          </p:cNvPr>
          <p:cNvSpPr txBox="1"/>
          <p:nvPr/>
        </p:nvSpPr>
        <p:spPr>
          <a:xfrm>
            <a:off x="8383970" y="6056202"/>
            <a:ext cx="3878318" cy="369332"/>
          </a:xfrm>
          <a:prstGeom prst="rect">
            <a:avLst/>
          </a:prstGeom>
          <a:noFill/>
        </p:spPr>
        <p:txBody>
          <a:bodyPr wrap="square" rtlCol="0">
            <a:spAutoFit/>
          </a:bodyPr>
          <a:lstStyle/>
          <a:p>
            <a:r>
              <a:rPr kumimoji="1" lang="ko-Kore-KR" altLang="en-US" dirty="0"/>
              <a:t>출처</a:t>
            </a:r>
            <a:r>
              <a:rPr kumimoji="1" lang="en-US" altLang="ko-Kore-KR" dirty="0"/>
              <a:t>:</a:t>
            </a:r>
            <a:r>
              <a:rPr kumimoji="1" lang="ko-KR" altLang="en-US" dirty="0"/>
              <a:t> 모두의 알고리즘</a:t>
            </a:r>
            <a:endParaRPr kumimoji="1" lang="ko-Kore-KR" altLang="en-US" dirty="0"/>
          </a:p>
        </p:txBody>
      </p:sp>
    </p:spTree>
    <p:extLst>
      <p:ext uri="{BB962C8B-B14F-4D97-AF65-F5344CB8AC3E}">
        <p14:creationId xmlns:p14="http://schemas.microsoft.com/office/powerpoint/2010/main" val="236403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10. </a:t>
            </a:r>
            <a:r>
              <a:rPr lang="ko-KR" altLang="en-US" sz="2800" b="1" dirty="0">
                <a:latin typeface="나눔스퀘어" panose="020B0600000101010101" pitchFamily="50" charset="-127"/>
                <a:ea typeface="나눔스퀘어" panose="020B0600000101010101" pitchFamily="50" charset="-127"/>
              </a:rPr>
              <a:t>문제풀이</a:t>
            </a: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2246769"/>
          </a:xfrm>
          <a:prstGeom prst="rect">
            <a:avLst/>
          </a:prstGeom>
        </p:spPr>
        <p:txBody>
          <a:bodyPr wrap="square">
            <a:spAutoFit/>
          </a:bodyPr>
          <a:lstStyle/>
          <a:p>
            <a:r>
              <a:rPr lang="en-US" altLang="ko-Kore-KR" sz="2000" dirty="0"/>
              <a:t>1</a:t>
            </a:r>
            <a:r>
              <a:rPr lang="en-US" altLang="ko-KR" sz="2000" dirty="0"/>
              <a:t>)</a:t>
            </a:r>
            <a:r>
              <a:rPr lang="ko-KR" altLang="en-US" sz="2000" dirty="0"/>
              <a:t> </a:t>
            </a:r>
            <a:r>
              <a:rPr lang="ko-Kore-KR" altLang="en-US" sz="2000" dirty="0"/>
              <a:t>회문</a:t>
            </a:r>
            <a:r>
              <a:rPr lang="en-US" altLang="ko-Kore-KR" sz="2000" dirty="0"/>
              <a:t>(Palindrome)	</a:t>
            </a:r>
            <a:r>
              <a:rPr lang="ko-KR" altLang="en-US" sz="2000" dirty="0" err="1">
                <a:hlinkClick r:id="rId2"/>
              </a:rPr>
              <a:t>비타알고</a:t>
            </a:r>
            <a:r>
              <a:rPr lang="en-US" altLang="ko-KR" sz="2000" dirty="0">
                <a:hlinkClick r:id="rId2"/>
              </a:rPr>
              <a:t>(</a:t>
            </a:r>
            <a:r>
              <a:rPr lang="ko-KR" altLang="en-US" sz="2000" dirty="0">
                <a:hlinkClick r:id="rId2"/>
              </a:rPr>
              <a:t>난이도 별</a:t>
            </a:r>
            <a:r>
              <a:rPr lang="en-US" altLang="ko-KR" sz="2000" dirty="0">
                <a:hlinkClick r:id="rId2"/>
              </a:rPr>
              <a:t>3)</a:t>
            </a:r>
            <a:endParaRPr lang="en-US" altLang="ko-KR" sz="2000" dirty="0"/>
          </a:p>
          <a:p>
            <a:endParaRPr lang="en-US" altLang="ko-Kore-KR" sz="2000" dirty="0"/>
          </a:p>
          <a:p>
            <a:r>
              <a:rPr lang="en-US" altLang="ko-Kore-KR" sz="2000" dirty="0"/>
              <a:t>2)</a:t>
            </a:r>
            <a:r>
              <a:rPr lang="ko-KR" altLang="en-US" sz="2000" dirty="0"/>
              <a:t> </a:t>
            </a:r>
            <a:r>
              <a:rPr lang="en-US" altLang="ko-KR" sz="2000" dirty="0"/>
              <a:t>Dictionary - </a:t>
            </a:r>
            <a:r>
              <a:rPr lang="ko-KR" altLang="en-US" sz="2000" dirty="0"/>
              <a:t>동명이인 찾기</a:t>
            </a:r>
            <a:endParaRPr lang="en-US" altLang="ko-KR" sz="2000" dirty="0"/>
          </a:p>
          <a:p>
            <a:endParaRPr lang="en-US" altLang="ko-Kore-KR" sz="2000" dirty="0"/>
          </a:p>
          <a:p>
            <a:r>
              <a:rPr lang="en-US" altLang="ko-KR" sz="2000" dirty="0"/>
              <a:t>3)</a:t>
            </a:r>
            <a:r>
              <a:rPr lang="ko-Kore-KR" altLang="en-US" sz="2000" dirty="0"/>
              <a:t> </a:t>
            </a:r>
            <a:r>
              <a:rPr lang="en-US" altLang="ko-Kore-KR" sz="2000" dirty="0"/>
              <a:t>Graph - </a:t>
            </a:r>
            <a:r>
              <a:rPr lang="ko-KR" altLang="en-US" sz="2000" dirty="0"/>
              <a:t>친밀도 계산</a:t>
            </a:r>
            <a:endParaRPr lang="en-US" altLang="ko-KR" sz="2000" dirty="0"/>
          </a:p>
          <a:p>
            <a:endParaRPr lang="en-US" altLang="ko-Kore-KR" sz="2000" dirty="0"/>
          </a:p>
          <a:p>
            <a:r>
              <a:rPr lang="en-US" altLang="ko-Kore-KR" sz="2000" dirty="0"/>
              <a:t>4) DFS/BFS – </a:t>
            </a:r>
            <a:r>
              <a:rPr lang="ko-KR" altLang="en-US" sz="2000" dirty="0"/>
              <a:t>단어 변환 </a:t>
            </a:r>
            <a:r>
              <a:rPr lang="ko-KR" altLang="en-US" sz="2000" dirty="0" err="1">
                <a:hlinkClick r:id="rId3"/>
              </a:rPr>
              <a:t>프로그래머스</a:t>
            </a:r>
            <a:r>
              <a:rPr lang="en-US" altLang="ko-KR" sz="2000" dirty="0">
                <a:hlinkClick r:id="rId3"/>
              </a:rPr>
              <a:t>(L3)</a:t>
            </a:r>
            <a:endParaRPr lang="ko-Kore-KR" altLang="en-US" sz="2000" dirty="0"/>
          </a:p>
        </p:txBody>
      </p:sp>
    </p:spTree>
    <p:extLst>
      <p:ext uri="{BB962C8B-B14F-4D97-AF65-F5344CB8AC3E}">
        <p14:creationId xmlns:p14="http://schemas.microsoft.com/office/powerpoint/2010/main" val="754878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861159"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11. </a:t>
            </a:r>
            <a:r>
              <a:rPr lang="ko-KR" altLang="en-US" sz="2800" b="1" dirty="0">
                <a:latin typeface="나눔스퀘어" panose="020B0600000101010101" pitchFamily="50" charset="-127"/>
                <a:ea typeface="나눔스퀘어" panose="020B0600000101010101" pitchFamily="50" charset="-127"/>
              </a:rPr>
              <a:t>자료 구조 공부</a:t>
            </a: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3754874"/>
          </a:xfrm>
          <a:prstGeom prst="rect">
            <a:avLst/>
          </a:prstGeom>
        </p:spPr>
        <p:txBody>
          <a:bodyPr wrap="square">
            <a:spAutoFit/>
          </a:bodyPr>
          <a:lstStyle/>
          <a:p>
            <a:pPr marL="457200" indent="-457200">
              <a:buAutoNum type="arabicParenR"/>
            </a:pPr>
            <a:r>
              <a:rPr lang="ko-KR" altLang="en-US" sz="2000" dirty="0"/>
              <a:t>교과서</a:t>
            </a:r>
            <a:endParaRPr lang="en-US" altLang="ko-KR" sz="2000" dirty="0"/>
          </a:p>
          <a:p>
            <a:r>
              <a:rPr lang="en" altLang="ko-Kore-KR" dirty="0"/>
              <a:t>Problem Solving with Algorithms and Data Structures using Python</a:t>
            </a:r>
          </a:p>
          <a:p>
            <a:r>
              <a:rPr lang="en-US" altLang="ko-KR" sz="2000" dirty="0"/>
              <a:t>(</a:t>
            </a:r>
            <a:r>
              <a:rPr lang="ko-KR" altLang="en-US" sz="2000" dirty="0" err="1"/>
              <a:t>파이썬으로</a:t>
            </a:r>
            <a:r>
              <a:rPr lang="ko-KR" altLang="en-US" sz="2000" dirty="0"/>
              <a:t> 된 교과서 중 아마존에서 가장 많이 팔린 책</a:t>
            </a:r>
            <a:r>
              <a:rPr lang="en-US" altLang="ko-KR" sz="2000" dirty="0"/>
              <a:t>)</a:t>
            </a:r>
          </a:p>
          <a:p>
            <a:r>
              <a:rPr lang="ko-KR" altLang="en-US" sz="2000" dirty="0"/>
              <a:t>무료 </a:t>
            </a:r>
            <a:r>
              <a:rPr lang="en" altLang="ko-Kore-KR" sz="2000" dirty="0">
                <a:hlinkClick r:id="rId2"/>
              </a:rPr>
              <a:t>https://runestone.academy/runestone/books/published/pythonds/index.html</a:t>
            </a:r>
            <a:endParaRPr lang="en-US" altLang="ko-Kore-KR" sz="2000" dirty="0"/>
          </a:p>
          <a:p>
            <a:endParaRPr lang="en-US" altLang="ko-Kore-KR" sz="2000" dirty="0"/>
          </a:p>
          <a:p>
            <a:r>
              <a:rPr lang="en-US" altLang="ko-Kore-KR" sz="2000" dirty="0"/>
              <a:t>2)</a:t>
            </a:r>
            <a:r>
              <a:rPr lang="ko-KR" altLang="en-US" sz="2000" dirty="0"/>
              <a:t> </a:t>
            </a:r>
            <a:r>
              <a:rPr lang="ko-KR" altLang="en-US" sz="2000" dirty="0" err="1"/>
              <a:t>인강</a:t>
            </a:r>
            <a:endParaRPr lang="en-US" altLang="ko-KR" sz="2000" dirty="0"/>
          </a:p>
          <a:p>
            <a:r>
              <a:rPr lang="en" altLang="ko-Kore-KR" sz="2000" dirty="0">
                <a:hlinkClick r:id="rId3"/>
              </a:rPr>
              <a:t>https://www.youtube.com/channel/UCZCFT11CWBi3MHNlGf019nw</a:t>
            </a:r>
            <a:endParaRPr lang="en" altLang="ko-Kore-KR" sz="2000" dirty="0"/>
          </a:p>
          <a:p>
            <a:r>
              <a:rPr lang="en" altLang="ko-KR" sz="2000" dirty="0"/>
              <a:t>UDEMY: </a:t>
            </a:r>
            <a:r>
              <a:rPr lang="en" altLang="ko-Kore-KR" dirty="0">
                <a:hlinkClick r:id="rId4"/>
              </a:rPr>
              <a:t>Data Structures using C and C++ on Udemy</a:t>
            </a:r>
            <a:endParaRPr lang="en-US" altLang="ko-KR" sz="2000" dirty="0"/>
          </a:p>
          <a:p>
            <a:r>
              <a:rPr lang="ko-KR" altLang="en-US" sz="2000" dirty="0"/>
              <a:t>만원 내외 </a:t>
            </a:r>
            <a:r>
              <a:rPr lang="en-US" altLang="ko-KR" sz="2000" dirty="0"/>
              <a:t>–</a:t>
            </a:r>
            <a:r>
              <a:rPr lang="ko-KR" altLang="en-US" sz="2000" dirty="0"/>
              <a:t> </a:t>
            </a:r>
            <a:r>
              <a:rPr lang="en-US" altLang="ko-KR" sz="2000" dirty="0"/>
              <a:t>C,</a:t>
            </a:r>
            <a:r>
              <a:rPr lang="ko-KR" altLang="en-US" sz="2000" dirty="0"/>
              <a:t> </a:t>
            </a:r>
            <a:r>
              <a:rPr lang="en-US" altLang="ko-KR" sz="2000" dirty="0"/>
              <a:t>C++ </a:t>
            </a:r>
            <a:r>
              <a:rPr lang="ko-KR" altLang="en-US" sz="2000" dirty="0"/>
              <a:t>사용 </a:t>
            </a:r>
            <a:r>
              <a:rPr lang="en-US" altLang="ko-KR" sz="2000" dirty="0"/>
              <a:t>/</a:t>
            </a:r>
            <a:r>
              <a:rPr lang="ko-KR" altLang="en-US" sz="2000" dirty="0"/>
              <a:t> 학교에서도 </a:t>
            </a:r>
            <a:r>
              <a:rPr lang="en-US" altLang="ko-KR" sz="2000" dirty="0"/>
              <a:t>C</a:t>
            </a:r>
            <a:r>
              <a:rPr lang="ko-KR" altLang="en-US" sz="2000" dirty="0"/>
              <a:t>로 공부하기 때문에 예습에 도움 </a:t>
            </a:r>
            <a:r>
              <a:rPr lang="en-US" altLang="ko-KR" sz="2000" dirty="0"/>
              <a:t>+</a:t>
            </a:r>
            <a:r>
              <a:rPr lang="ko-KR" altLang="en-US" sz="2000" dirty="0"/>
              <a:t> </a:t>
            </a:r>
            <a:r>
              <a:rPr lang="en-US" altLang="ko-KR" sz="2000" dirty="0"/>
              <a:t>old school, </a:t>
            </a:r>
            <a:r>
              <a:rPr lang="ko-KR" altLang="en-US" sz="2000" dirty="0"/>
              <a:t>인도 영어 듣기 실력 향상은 덤</a:t>
            </a:r>
            <a:endParaRPr lang="en-US" altLang="ko-Kore-KR" sz="2000" dirty="0"/>
          </a:p>
          <a:p>
            <a:endParaRPr lang="en-US" altLang="ko-Kore-KR" sz="2000" dirty="0"/>
          </a:p>
          <a:p>
            <a:r>
              <a:rPr lang="en-US" altLang="ko-KR" sz="2000" dirty="0"/>
              <a:t>3)</a:t>
            </a:r>
            <a:r>
              <a:rPr lang="ko-Kore-KR" altLang="en-US" sz="2000" dirty="0"/>
              <a:t> </a:t>
            </a:r>
            <a:r>
              <a:rPr lang="ko-KR" altLang="en-US" sz="2000" dirty="0"/>
              <a:t>문제 풀이 </a:t>
            </a:r>
            <a:r>
              <a:rPr lang="en-US" altLang="ko-KR" sz="2000" dirty="0"/>
              <a:t>–</a:t>
            </a:r>
            <a:r>
              <a:rPr lang="ko-KR" altLang="en-US" sz="2000" dirty="0"/>
              <a:t> </a:t>
            </a:r>
            <a:r>
              <a:rPr lang="ko-KR" altLang="en-US" sz="2000" dirty="0" err="1"/>
              <a:t>프로그래머스</a:t>
            </a:r>
            <a:r>
              <a:rPr lang="en-US" altLang="ko-KR" sz="2000" dirty="0"/>
              <a:t>,</a:t>
            </a:r>
            <a:r>
              <a:rPr lang="ko-KR" altLang="en-US" sz="2000" dirty="0"/>
              <a:t> 백준</a:t>
            </a:r>
            <a:endParaRPr lang="ko-Kore-KR" altLang="en-US" sz="2000" dirty="0"/>
          </a:p>
        </p:txBody>
      </p:sp>
    </p:spTree>
    <p:extLst>
      <p:ext uri="{BB962C8B-B14F-4D97-AF65-F5344CB8AC3E}">
        <p14:creationId xmlns:p14="http://schemas.microsoft.com/office/powerpoint/2010/main" val="48218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70F4A5-7B16-4543-9A17-6F81C183E57A}"/>
              </a:ext>
            </a:extLst>
          </p:cNvPr>
          <p:cNvSpPr txBox="1"/>
          <p:nvPr/>
        </p:nvSpPr>
        <p:spPr>
          <a:xfrm>
            <a:off x="771016" y="804069"/>
            <a:ext cx="3415770" cy="523220"/>
          </a:xfrm>
          <a:prstGeom prst="rect">
            <a:avLst/>
          </a:prstGeom>
          <a:noFill/>
        </p:spPr>
        <p:txBody>
          <a:bodyPr wrap="square" rtlCol="0">
            <a:spAutoFit/>
          </a:bodyPr>
          <a:lstStyle/>
          <a:p>
            <a:r>
              <a:rPr lang="ko-KR" altLang="en-US" sz="2800" b="1" dirty="0">
                <a:latin typeface="나눔스퀘어" panose="020B0600000101010101" pitchFamily="50" charset="-127"/>
                <a:ea typeface="나눔스퀘어" panose="020B0600000101010101" pitchFamily="50" charset="-127"/>
              </a:rPr>
              <a:t>목차</a:t>
            </a:r>
            <a:endParaRPr lang="en-US" altLang="ko-KR" sz="2800" b="1" dirty="0">
              <a:latin typeface="나눔스퀘어" panose="020B0600000101010101" pitchFamily="50" charset="-127"/>
              <a:ea typeface="나눔스퀘어" panose="020B0600000101010101" pitchFamily="50" charset="-127"/>
            </a:endParaRPr>
          </a:p>
        </p:txBody>
      </p:sp>
      <p:sp>
        <p:nvSpPr>
          <p:cNvPr id="7" name="TextBox 6">
            <a:extLst>
              <a:ext uri="{FF2B5EF4-FFF2-40B4-BE49-F238E27FC236}">
                <a16:creationId xmlns:a16="http://schemas.microsoft.com/office/drawing/2014/main" id="{A3F1A76E-E780-B84B-BD4F-BE2CD7E410D7}"/>
              </a:ext>
            </a:extLst>
          </p:cNvPr>
          <p:cNvSpPr txBox="1"/>
          <p:nvPr/>
        </p:nvSpPr>
        <p:spPr>
          <a:xfrm>
            <a:off x="771016" y="1639642"/>
            <a:ext cx="3999768" cy="4832092"/>
          </a:xfrm>
          <a:prstGeom prst="rect">
            <a:avLst/>
          </a:prstGeom>
          <a:noFill/>
        </p:spPr>
        <p:txBody>
          <a:bodyPr wrap="square" rtlCol="0">
            <a:spAutoFit/>
          </a:bodyPr>
          <a:lstStyle/>
          <a:p>
            <a:pPr marL="514350" indent="-514350">
              <a:buAutoNum type="arabicPeriod"/>
            </a:pPr>
            <a:r>
              <a:rPr lang="ko-KR" altLang="en-US" sz="2800" b="1" dirty="0" err="1">
                <a:latin typeface="나눔스퀘어" panose="020B0600000101010101" pitchFamily="50" charset="-127"/>
                <a:ea typeface="나눔스퀘어" panose="020B0600000101010101" pitchFamily="50" charset="-127"/>
              </a:rPr>
              <a:t>자료구조란</a:t>
            </a: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r>
              <a:rPr lang="en-US" altLang="ko-KR" sz="2800" b="1" dirty="0">
                <a:latin typeface="나눔스퀘어" panose="020B0600000101010101" pitchFamily="50" charset="-127"/>
                <a:ea typeface="나눔스퀘어" panose="020B0600000101010101" pitchFamily="50" charset="-127"/>
              </a:rPr>
              <a:t>Array (List)</a:t>
            </a: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r>
              <a:rPr lang="en-US" altLang="ko-KR" sz="2800" b="1" dirty="0">
                <a:latin typeface="나눔스퀘어" panose="020B0600000101010101" pitchFamily="50" charset="-127"/>
                <a:ea typeface="나눔스퀘어" panose="020B0600000101010101" pitchFamily="50" charset="-127"/>
              </a:rPr>
              <a:t>Stack</a:t>
            </a: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r>
              <a:rPr lang="en-US" altLang="ko-KR" sz="2800" b="1" dirty="0">
                <a:latin typeface="나눔스퀘어" panose="020B0600000101010101" pitchFamily="50" charset="-127"/>
                <a:ea typeface="나눔스퀘어" panose="020B0600000101010101" pitchFamily="50" charset="-127"/>
              </a:rPr>
              <a:t>Queue</a:t>
            </a: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r>
              <a:rPr lang="en-US" altLang="ko-KR" sz="2800" b="1" dirty="0">
                <a:latin typeface="나눔스퀘어" panose="020B0600000101010101" pitchFamily="50" charset="-127"/>
                <a:ea typeface="나눔스퀘어" panose="020B0600000101010101" pitchFamily="50" charset="-127"/>
              </a:rPr>
              <a:t>Linked-list</a:t>
            </a: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a:p>
            <a:pPr marL="514350" indent="-514350">
              <a:buAutoNum type="arabicPeriod"/>
            </a:pPr>
            <a:endParaRPr lang="en-US" altLang="ko-KR" sz="2800" b="1" dirty="0">
              <a:latin typeface="나눔스퀘어" panose="020B0600000101010101" pitchFamily="50" charset="-127"/>
              <a:ea typeface="나눔스퀘어" panose="020B0600000101010101" pitchFamily="50" charset="-127"/>
            </a:endParaRPr>
          </a:p>
        </p:txBody>
      </p:sp>
      <p:sp>
        <p:nvSpPr>
          <p:cNvPr id="8" name="TextBox 7">
            <a:extLst>
              <a:ext uri="{FF2B5EF4-FFF2-40B4-BE49-F238E27FC236}">
                <a16:creationId xmlns:a16="http://schemas.microsoft.com/office/drawing/2014/main" id="{C2EF760D-812A-E44A-B68E-A3BFA0CE23DC}"/>
              </a:ext>
            </a:extLst>
          </p:cNvPr>
          <p:cNvSpPr txBox="1"/>
          <p:nvPr/>
        </p:nvSpPr>
        <p:spPr>
          <a:xfrm>
            <a:off x="5899607" y="804069"/>
            <a:ext cx="4728636" cy="5693866"/>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6. Hash Table (Dictionary)</a:t>
            </a:r>
          </a:p>
          <a:p>
            <a:endParaRPr lang="en-US" altLang="ko-KR" sz="2800" b="1" dirty="0">
              <a:latin typeface="나눔스퀘어" panose="020B0600000101010101" pitchFamily="50" charset="-127"/>
              <a:ea typeface="나눔스퀘어" panose="020B0600000101010101" pitchFamily="50" charset="-127"/>
            </a:endParaRPr>
          </a:p>
          <a:p>
            <a:r>
              <a:rPr lang="en-US" altLang="ko-KR" sz="2800" b="1" dirty="0">
                <a:latin typeface="나눔스퀘어" panose="020B0600000101010101" pitchFamily="50" charset="-127"/>
                <a:ea typeface="나눔스퀘어" panose="020B0600000101010101" pitchFamily="50" charset="-127"/>
              </a:rPr>
              <a:t>7. Tree</a:t>
            </a:r>
          </a:p>
          <a:p>
            <a:r>
              <a:rPr lang="en-US" altLang="ko-KR" sz="2800" b="1" dirty="0">
                <a:latin typeface="나눔스퀘어" panose="020B0600000101010101" pitchFamily="50" charset="-127"/>
                <a:ea typeface="나눔스퀘어" panose="020B0600000101010101" pitchFamily="50" charset="-127"/>
              </a:rPr>
              <a:t> 7.1. Binary Search Tree</a:t>
            </a:r>
          </a:p>
          <a:p>
            <a:r>
              <a:rPr lang="en-US" altLang="ko-KR" sz="2800" b="1" dirty="0">
                <a:latin typeface="나눔스퀘어" panose="020B0600000101010101" pitchFamily="50" charset="-127"/>
                <a:ea typeface="나눔스퀘어" panose="020B0600000101010101" pitchFamily="50" charset="-127"/>
              </a:rPr>
              <a:t> 7.2. AVL Tree</a:t>
            </a:r>
          </a:p>
          <a:p>
            <a:r>
              <a:rPr lang="ko-KR" altLang="en-US" sz="2800" b="1" dirty="0">
                <a:latin typeface="나눔스퀘어" panose="020B0600000101010101" pitchFamily="50" charset="-127"/>
                <a:ea typeface="나눔스퀘어" panose="020B0600000101010101" pitchFamily="50" charset="-127"/>
              </a:rPr>
              <a:t> </a:t>
            </a:r>
            <a:r>
              <a:rPr lang="en-US" altLang="ko-KR" sz="2800" b="1" dirty="0">
                <a:latin typeface="나눔스퀘어" panose="020B0600000101010101" pitchFamily="50" charset="-127"/>
                <a:ea typeface="나눔스퀘어" panose="020B0600000101010101" pitchFamily="50" charset="-127"/>
              </a:rPr>
              <a:t>7.3.</a:t>
            </a:r>
            <a:r>
              <a:rPr lang="ko-KR" altLang="en-US" sz="2800" b="1" dirty="0">
                <a:latin typeface="나눔스퀘어" panose="020B0600000101010101" pitchFamily="50" charset="-127"/>
                <a:ea typeface="나눔스퀘어" panose="020B0600000101010101" pitchFamily="50" charset="-127"/>
              </a:rPr>
              <a:t> </a:t>
            </a:r>
            <a:r>
              <a:rPr lang="en-US" altLang="ko-KR" sz="2800" b="1" dirty="0">
                <a:latin typeface="나눔스퀘어" panose="020B0600000101010101" pitchFamily="50" charset="-127"/>
                <a:ea typeface="나눔스퀘어" panose="020B0600000101010101" pitchFamily="50" charset="-127"/>
              </a:rPr>
              <a:t>B-Tree</a:t>
            </a:r>
          </a:p>
          <a:p>
            <a:r>
              <a:rPr lang="en-US" altLang="ko-KR" sz="2800" b="1" dirty="0">
                <a:latin typeface="나눔스퀘어" panose="020B0600000101010101" pitchFamily="50" charset="-127"/>
                <a:ea typeface="나눔스퀘어" panose="020B0600000101010101" pitchFamily="50" charset="-127"/>
              </a:rPr>
              <a:t> 7.4. Red-Black Tree</a:t>
            </a:r>
          </a:p>
          <a:p>
            <a:endParaRPr lang="en-US" altLang="ko-KR" sz="2800" b="1" dirty="0">
              <a:latin typeface="나눔스퀘어" panose="020B0600000101010101" pitchFamily="50" charset="-127"/>
              <a:ea typeface="나눔스퀘어" panose="020B0600000101010101" pitchFamily="50" charset="-127"/>
            </a:endParaRPr>
          </a:p>
          <a:p>
            <a:r>
              <a:rPr lang="en-US" altLang="ko-KR" sz="2800" b="1" dirty="0">
                <a:latin typeface="나눔스퀘어" panose="020B0600000101010101" pitchFamily="50" charset="-127"/>
                <a:ea typeface="나눔스퀘어" panose="020B0600000101010101" pitchFamily="50" charset="-127"/>
              </a:rPr>
              <a:t>8. Heap</a:t>
            </a:r>
          </a:p>
          <a:p>
            <a:endParaRPr lang="en-US" altLang="ko-KR" sz="2800" b="1" dirty="0">
              <a:latin typeface="나눔스퀘어" panose="020B0600000101010101" pitchFamily="50" charset="-127"/>
              <a:ea typeface="나눔스퀘어" panose="020B0600000101010101" pitchFamily="50" charset="-127"/>
            </a:endParaRPr>
          </a:p>
          <a:p>
            <a:r>
              <a:rPr lang="en-US" altLang="ko-KR" sz="2800" b="1" dirty="0">
                <a:latin typeface="나눔스퀘어" panose="020B0600000101010101" pitchFamily="50" charset="-127"/>
                <a:ea typeface="나눔스퀘어" panose="020B0600000101010101" pitchFamily="50" charset="-127"/>
              </a:rPr>
              <a:t>9. Graph</a:t>
            </a:r>
          </a:p>
          <a:p>
            <a:endParaRPr lang="en-US" altLang="ko-KR" sz="2800" b="1" dirty="0">
              <a:latin typeface="나눔스퀘어" panose="020B0600000101010101" pitchFamily="50" charset="-127"/>
              <a:ea typeface="나눔스퀘어" panose="020B0600000101010101" pitchFamily="50" charset="-127"/>
            </a:endParaRPr>
          </a:p>
          <a:p>
            <a:r>
              <a:rPr lang="en-US" altLang="ko-KR" sz="2800" b="1" dirty="0">
                <a:latin typeface="나눔스퀘어" panose="020B0600000101010101" pitchFamily="50" charset="-127"/>
                <a:ea typeface="나눔스퀘어" panose="020B0600000101010101" pitchFamily="50" charset="-127"/>
              </a:rPr>
              <a:t>10. </a:t>
            </a:r>
            <a:r>
              <a:rPr lang="ko-KR" altLang="en-US" sz="2800" b="1" dirty="0">
                <a:latin typeface="나눔스퀘어" panose="020B0600000101010101" pitchFamily="50" charset="-127"/>
                <a:ea typeface="나눔스퀘어" panose="020B0600000101010101" pitchFamily="50" charset="-127"/>
              </a:rPr>
              <a:t>문제 풀이</a:t>
            </a:r>
            <a:endParaRPr lang="en-US" altLang="ko-KR" sz="2800" b="1"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906912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6" y="804069"/>
            <a:ext cx="3415770"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1. </a:t>
            </a:r>
            <a:r>
              <a:rPr lang="ko-KR" altLang="en-US" sz="2800" b="1" dirty="0" err="1">
                <a:latin typeface="나눔스퀘어" panose="020B0600000101010101" pitchFamily="50" charset="-127"/>
                <a:ea typeface="나눔스퀘어" panose="020B0600000101010101" pitchFamily="50" charset="-127"/>
              </a:rPr>
              <a:t>자료구조란</a:t>
            </a:r>
            <a:r>
              <a:rPr lang="en-US" altLang="ko-KR" sz="2800" b="1" dirty="0">
                <a:latin typeface="나눔스퀘어" panose="020B0600000101010101" pitchFamily="50" charset="-127"/>
                <a:ea typeface="나눔스퀘어" panose="020B0600000101010101" pitchFamily="50" charset="-127"/>
              </a:rPr>
              <a:t>?</a:t>
            </a:r>
            <a:endParaRPr lang="ko-KR" altLang="en-US" sz="2800" b="1"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183BE22D-0FD6-7A4E-8C3B-2A0B1C8FB34B}"/>
              </a:ext>
            </a:extLst>
          </p:cNvPr>
          <p:cNvSpPr/>
          <p:nvPr/>
        </p:nvSpPr>
        <p:spPr>
          <a:xfrm>
            <a:off x="771015" y="1589109"/>
            <a:ext cx="10109020" cy="707886"/>
          </a:xfrm>
          <a:prstGeom prst="rect">
            <a:avLst/>
          </a:prstGeom>
        </p:spPr>
        <p:txBody>
          <a:bodyPr wrap="square">
            <a:spAutoFit/>
          </a:bodyPr>
          <a:lstStyle/>
          <a:p>
            <a:r>
              <a:rPr lang="en" altLang="ko-Kore-KR" sz="2000" dirty="0">
                <a:solidFill>
                  <a:srgbClr val="202122"/>
                </a:solidFill>
                <a:latin typeface="Arial" panose="020B0604020202020204" pitchFamily="34" charset="0"/>
              </a:rPr>
              <a:t>A </a:t>
            </a:r>
            <a:r>
              <a:rPr lang="en" altLang="ko-Kore-KR" sz="2000" b="1" dirty="0">
                <a:solidFill>
                  <a:srgbClr val="202122"/>
                </a:solidFill>
                <a:latin typeface="Arial" panose="020B0604020202020204" pitchFamily="34" charset="0"/>
              </a:rPr>
              <a:t>data structure</a:t>
            </a:r>
            <a:r>
              <a:rPr lang="en" altLang="ko-Kore-KR" sz="2000" dirty="0">
                <a:solidFill>
                  <a:srgbClr val="202122"/>
                </a:solidFill>
                <a:latin typeface="Arial" panose="020B0604020202020204" pitchFamily="34" charset="0"/>
              </a:rPr>
              <a:t> is a data organization, management, and storage format that </a:t>
            </a:r>
          </a:p>
          <a:p>
            <a:r>
              <a:rPr lang="en" altLang="ko-Kore-KR" sz="2000" dirty="0">
                <a:solidFill>
                  <a:srgbClr val="202122"/>
                </a:solidFill>
                <a:latin typeface="Arial" panose="020B0604020202020204" pitchFamily="34" charset="0"/>
              </a:rPr>
              <a:t>enables </a:t>
            </a:r>
            <a:r>
              <a:rPr lang="en" altLang="ko-Kore-KR" sz="2000" dirty="0">
                <a:solidFill>
                  <a:srgbClr val="0B0080"/>
                </a:solidFill>
                <a:latin typeface="Arial" panose="020B0604020202020204" pitchFamily="34" charset="0"/>
                <a:hlinkClick r:id="rId2" tooltip="Algorithmic efficiency"/>
              </a:rPr>
              <a:t>efficient</a:t>
            </a:r>
            <a:r>
              <a:rPr lang="en" altLang="ko-Kore-KR" sz="2000" dirty="0">
                <a:solidFill>
                  <a:srgbClr val="202122"/>
                </a:solidFill>
                <a:latin typeface="Arial" panose="020B0604020202020204" pitchFamily="34" charset="0"/>
              </a:rPr>
              <a:t> access and modification.		-Wikipedia</a:t>
            </a:r>
            <a:endParaRPr lang="ko-Kore-KR" altLang="en-US" sz="2000" dirty="0"/>
          </a:p>
        </p:txBody>
      </p:sp>
      <p:sp>
        <p:nvSpPr>
          <p:cNvPr id="6" name="직사각형 5">
            <a:extLst>
              <a:ext uri="{FF2B5EF4-FFF2-40B4-BE49-F238E27FC236}">
                <a16:creationId xmlns:a16="http://schemas.microsoft.com/office/drawing/2014/main" id="{B3FDB3AF-A642-504A-B137-90403A3DE81A}"/>
              </a:ext>
            </a:extLst>
          </p:cNvPr>
          <p:cNvSpPr/>
          <p:nvPr/>
        </p:nvSpPr>
        <p:spPr>
          <a:xfrm>
            <a:off x="771015" y="3632489"/>
            <a:ext cx="10109020" cy="400110"/>
          </a:xfrm>
          <a:prstGeom prst="rect">
            <a:avLst/>
          </a:prstGeom>
        </p:spPr>
        <p:txBody>
          <a:bodyPr wrap="square">
            <a:spAutoFit/>
          </a:bodyPr>
          <a:lstStyle/>
          <a:p>
            <a:r>
              <a:rPr lang="ko-KR" altLang="en-US" sz="2000" dirty="0">
                <a:solidFill>
                  <a:srgbClr val="202122"/>
                </a:solidFill>
                <a:latin typeface="Arial" panose="020B0604020202020204" pitchFamily="34" charset="0"/>
              </a:rPr>
              <a:t>데이터를 효과적으로 접근하고</a:t>
            </a:r>
            <a:r>
              <a:rPr lang="en-US" altLang="ko-KR" sz="2000" dirty="0">
                <a:solidFill>
                  <a:srgbClr val="202122"/>
                </a:solidFill>
                <a:latin typeface="Arial" panose="020B0604020202020204" pitchFamily="34" charset="0"/>
              </a:rPr>
              <a:t>(</a:t>
            </a:r>
            <a:r>
              <a:rPr lang="ko-KR" altLang="en-US" sz="2000" dirty="0">
                <a:solidFill>
                  <a:srgbClr val="202122"/>
                </a:solidFill>
                <a:latin typeface="Arial" panose="020B0604020202020204" pitchFamily="34" charset="0"/>
              </a:rPr>
              <a:t>탐색</a:t>
            </a:r>
            <a:r>
              <a:rPr lang="en-US" altLang="ko-KR" sz="2000" dirty="0">
                <a:solidFill>
                  <a:srgbClr val="202122"/>
                </a:solidFill>
                <a:latin typeface="Arial" panose="020B0604020202020204" pitchFamily="34" charset="0"/>
              </a:rPr>
              <a:t>)</a:t>
            </a:r>
            <a:r>
              <a:rPr lang="ko-KR" altLang="en-US" sz="2000" dirty="0">
                <a:solidFill>
                  <a:srgbClr val="202122"/>
                </a:solidFill>
                <a:latin typeface="Arial" panose="020B0604020202020204" pitchFamily="34" charset="0"/>
              </a:rPr>
              <a:t> 변경</a:t>
            </a:r>
            <a:r>
              <a:rPr lang="en-US" altLang="ko-KR" sz="2000" dirty="0">
                <a:solidFill>
                  <a:srgbClr val="202122"/>
                </a:solidFill>
                <a:latin typeface="Arial" panose="020B0604020202020204" pitchFamily="34" charset="0"/>
              </a:rPr>
              <a:t>,</a:t>
            </a:r>
            <a:r>
              <a:rPr lang="ko-KR" altLang="en-US" sz="2000" dirty="0">
                <a:solidFill>
                  <a:srgbClr val="202122"/>
                </a:solidFill>
                <a:latin typeface="Arial" panose="020B0604020202020204" pitchFamily="34" charset="0"/>
              </a:rPr>
              <a:t> 저장하기 위해 사용 </a:t>
            </a:r>
            <a:endParaRPr lang="ko-Kore-KR" altLang="en-US" sz="2000" dirty="0"/>
          </a:p>
        </p:txBody>
      </p:sp>
      <p:pic>
        <p:nvPicPr>
          <p:cNvPr id="7" name="그림 6">
            <a:extLst>
              <a:ext uri="{FF2B5EF4-FFF2-40B4-BE49-F238E27FC236}">
                <a16:creationId xmlns:a16="http://schemas.microsoft.com/office/drawing/2014/main" id="{6979E716-1013-D84D-A4A6-EAA1F0A0852B}"/>
              </a:ext>
            </a:extLst>
          </p:cNvPr>
          <p:cNvPicPr>
            <a:picLocks noChangeAspect="1"/>
          </p:cNvPicPr>
          <p:nvPr/>
        </p:nvPicPr>
        <p:blipFill>
          <a:blip r:embed="rId3"/>
          <a:stretch>
            <a:fillRect/>
          </a:stretch>
        </p:blipFill>
        <p:spPr>
          <a:xfrm>
            <a:off x="8622597" y="3449537"/>
            <a:ext cx="2798388" cy="2461233"/>
          </a:xfrm>
          <a:prstGeom prst="rect">
            <a:avLst/>
          </a:prstGeom>
        </p:spPr>
      </p:pic>
      <p:sp>
        <p:nvSpPr>
          <p:cNvPr id="8" name="TextBox 7">
            <a:extLst>
              <a:ext uri="{FF2B5EF4-FFF2-40B4-BE49-F238E27FC236}">
                <a16:creationId xmlns:a16="http://schemas.microsoft.com/office/drawing/2014/main" id="{CE418CB6-E55F-BE48-B3B5-F72E38860B8D}"/>
              </a:ext>
            </a:extLst>
          </p:cNvPr>
          <p:cNvSpPr txBox="1"/>
          <p:nvPr/>
        </p:nvSpPr>
        <p:spPr>
          <a:xfrm>
            <a:off x="9382311" y="6093722"/>
            <a:ext cx="1497724" cy="369332"/>
          </a:xfrm>
          <a:prstGeom prst="rect">
            <a:avLst/>
          </a:prstGeom>
          <a:noFill/>
        </p:spPr>
        <p:txBody>
          <a:bodyPr wrap="square" rtlCol="0">
            <a:spAutoFit/>
          </a:bodyPr>
          <a:lstStyle/>
          <a:p>
            <a:r>
              <a:rPr kumimoji="1" lang="ko-Kore-KR" altLang="en-US" dirty="0"/>
              <a:t>그림</a:t>
            </a:r>
            <a:r>
              <a:rPr kumimoji="1" lang="en-US" altLang="ko-KR" dirty="0"/>
              <a:t>.</a:t>
            </a:r>
            <a:r>
              <a:rPr kumimoji="1" lang="ko-KR" altLang="en-US" dirty="0"/>
              <a:t> </a:t>
            </a:r>
            <a:r>
              <a:rPr kumimoji="1" lang="en-US" altLang="ko-KR" dirty="0"/>
              <a:t>BST</a:t>
            </a:r>
            <a:endParaRPr kumimoji="1" lang="ko-Kore-KR" altLang="en-US" dirty="0"/>
          </a:p>
        </p:txBody>
      </p:sp>
    </p:spTree>
    <p:extLst>
      <p:ext uri="{BB962C8B-B14F-4D97-AF65-F5344CB8AC3E}">
        <p14:creationId xmlns:p14="http://schemas.microsoft.com/office/powerpoint/2010/main" val="173928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6" y="804069"/>
            <a:ext cx="3415770"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2. Array</a:t>
            </a:r>
            <a:endParaRPr lang="ko-KR" altLang="en-US" sz="2800" b="1"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183BE22D-0FD6-7A4E-8C3B-2A0B1C8FB34B}"/>
              </a:ext>
            </a:extLst>
          </p:cNvPr>
          <p:cNvSpPr/>
          <p:nvPr/>
        </p:nvSpPr>
        <p:spPr>
          <a:xfrm>
            <a:off x="771015" y="1589109"/>
            <a:ext cx="10109020" cy="984885"/>
          </a:xfrm>
          <a:prstGeom prst="rect">
            <a:avLst/>
          </a:prstGeom>
        </p:spPr>
        <p:txBody>
          <a:bodyPr wrap="square">
            <a:spAutoFit/>
          </a:bodyPr>
          <a:lstStyle/>
          <a:p>
            <a:r>
              <a:rPr lang="en" altLang="ko-Kore-KR" dirty="0"/>
              <a:t>An </a:t>
            </a:r>
            <a:r>
              <a:rPr lang="en" altLang="ko-Kore-KR" b="1" dirty="0"/>
              <a:t>array data structure</a:t>
            </a:r>
            <a:r>
              <a:rPr lang="en" altLang="ko-Kore-KR" dirty="0"/>
              <a:t>, or simply an </a:t>
            </a:r>
            <a:r>
              <a:rPr lang="en" altLang="ko-Kore-KR" b="1" dirty="0"/>
              <a:t>array</a:t>
            </a:r>
            <a:r>
              <a:rPr lang="en" altLang="ko-Kore-KR" dirty="0"/>
              <a:t>, is a </a:t>
            </a:r>
            <a:r>
              <a:rPr lang="en" altLang="ko-Kore-KR" dirty="0">
                <a:hlinkClick r:id="rId2" tooltip="Data structure"/>
              </a:rPr>
              <a:t>data structure</a:t>
            </a:r>
            <a:r>
              <a:rPr lang="en" altLang="ko-Kore-KR" dirty="0"/>
              <a:t> consisting of a collection of </a:t>
            </a:r>
          </a:p>
          <a:p>
            <a:r>
              <a:rPr lang="en" altLang="ko-Kore-KR" i="1" dirty="0"/>
              <a:t>elements</a:t>
            </a:r>
            <a:r>
              <a:rPr lang="en" altLang="ko-Kore-KR" dirty="0"/>
              <a:t> (</a:t>
            </a:r>
            <a:r>
              <a:rPr lang="en" altLang="ko-Kore-KR" dirty="0">
                <a:hlinkClick r:id="rId3" tooltip="Value (computer science)"/>
              </a:rPr>
              <a:t>values</a:t>
            </a:r>
            <a:r>
              <a:rPr lang="en" altLang="ko-Kore-KR" dirty="0"/>
              <a:t> or </a:t>
            </a:r>
            <a:r>
              <a:rPr lang="en" altLang="ko-Kore-KR" dirty="0">
                <a:hlinkClick r:id="rId4" tooltip="Variable (programming)"/>
              </a:rPr>
              <a:t>variables</a:t>
            </a:r>
            <a:r>
              <a:rPr lang="en" altLang="ko-Kore-KR" dirty="0"/>
              <a:t>), each identified by at least one </a:t>
            </a:r>
            <a:r>
              <a:rPr lang="en" altLang="ko-Kore-KR" i="1" dirty="0"/>
              <a:t>array index</a:t>
            </a:r>
            <a:r>
              <a:rPr lang="en" altLang="ko-Kore-KR" dirty="0"/>
              <a:t> or </a:t>
            </a:r>
            <a:r>
              <a:rPr lang="en" altLang="ko-Kore-KR" i="1" dirty="0"/>
              <a:t>key</a:t>
            </a:r>
            <a:r>
              <a:rPr lang="en" altLang="ko-Kore-KR" dirty="0"/>
              <a:t>. </a:t>
            </a:r>
            <a:r>
              <a:rPr lang="en" altLang="ko-Kore-KR" sz="2000" dirty="0">
                <a:solidFill>
                  <a:srgbClr val="202122"/>
                </a:solidFill>
                <a:latin typeface="Arial" panose="020B0604020202020204" pitchFamily="34" charset="0"/>
              </a:rPr>
              <a:t>										-Wikipedia</a:t>
            </a:r>
            <a:endParaRPr lang="ko-Kore-KR" altLang="en-US" sz="2000" dirty="0"/>
          </a:p>
        </p:txBody>
      </p:sp>
      <p:sp>
        <p:nvSpPr>
          <p:cNvPr id="8" name="TextBox 7">
            <a:extLst>
              <a:ext uri="{FF2B5EF4-FFF2-40B4-BE49-F238E27FC236}">
                <a16:creationId xmlns:a16="http://schemas.microsoft.com/office/drawing/2014/main" id="{CE418CB6-E55F-BE48-B3B5-F72E38860B8D}"/>
              </a:ext>
            </a:extLst>
          </p:cNvPr>
          <p:cNvSpPr txBox="1"/>
          <p:nvPr/>
        </p:nvSpPr>
        <p:spPr>
          <a:xfrm>
            <a:off x="7567448" y="2651148"/>
            <a:ext cx="4177862" cy="2308324"/>
          </a:xfrm>
          <a:prstGeom prst="rect">
            <a:avLst/>
          </a:prstGeom>
          <a:noFill/>
        </p:spPr>
        <p:txBody>
          <a:bodyPr wrap="square" rtlCol="0">
            <a:spAutoFit/>
          </a:bodyPr>
          <a:lstStyle/>
          <a:p>
            <a:r>
              <a:rPr kumimoji="1" lang="ko-KR" altLang="en-US" dirty="0" err="1"/>
              <a:t>파이썬에서는</a:t>
            </a:r>
            <a:r>
              <a:rPr kumimoji="1" lang="ko-KR" altLang="en-US" dirty="0"/>
              <a:t> </a:t>
            </a:r>
            <a:r>
              <a:rPr kumimoji="1" lang="en-US" altLang="ko-KR" dirty="0"/>
              <a:t>array </a:t>
            </a:r>
            <a:r>
              <a:rPr kumimoji="1" lang="ko-KR" altLang="en-US" dirty="0"/>
              <a:t>대신 </a:t>
            </a:r>
            <a:r>
              <a:rPr kumimoji="1" lang="en-US" altLang="ko-KR" dirty="0"/>
              <a:t>list </a:t>
            </a:r>
            <a:r>
              <a:rPr kumimoji="1" lang="ko-KR" altLang="en-US" dirty="0"/>
              <a:t>자료 구조를 사용할 수 있다</a:t>
            </a:r>
            <a:r>
              <a:rPr kumimoji="1" lang="en-US" altLang="ko-KR" dirty="0"/>
              <a:t>.</a:t>
            </a:r>
            <a:r>
              <a:rPr kumimoji="1" lang="ko-KR" altLang="en-US" dirty="0"/>
              <a:t> 좌측은 </a:t>
            </a:r>
            <a:r>
              <a:rPr kumimoji="1" lang="en-US" altLang="ko-KR" dirty="0"/>
              <a:t>list</a:t>
            </a:r>
            <a:r>
              <a:rPr kumimoji="1" lang="ko-KR" altLang="en-US" dirty="0"/>
              <a:t>에서 사용 가능한 </a:t>
            </a:r>
            <a:r>
              <a:rPr kumimoji="1" lang="en-US" altLang="ko-KR" dirty="0"/>
              <a:t>method</a:t>
            </a:r>
            <a:r>
              <a:rPr kumimoji="1" lang="ko-KR" altLang="en-US" dirty="0"/>
              <a:t> 목록</a:t>
            </a:r>
            <a:r>
              <a:rPr kumimoji="1" lang="en-US" altLang="ko-KR" dirty="0"/>
              <a:t>.</a:t>
            </a:r>
          </a:p>
          <a:p>
            <a:r>
              <a:rPr kumimoji="1" lang="en-US" altLang="ko-KR" dirty="0"/>
              <a:t>(</a:t>
            </a:r>
            <a:r>
              <a:rPr kumimoji="1" lang="ko-KR" altLang="en-US" dirty="0"/>
              <a:t>출처</a:t>
            </a:r>
            <a:r>
              <a:rPr kumimoji="1" lang="en-US" altLang="ko-KR" dirty="0"/>
              <a:t>:</a:t>
            </a:r>
            <a:r>
              <a:rPr kumimoji="1" lang="ko-KR" altLang="en-US" dirty="0"/>
              <a:t> </a:t>
            </a:r>
            <a:r>
              <a:rPr lang="en" altLang="ko-Kore-KR" dirty="0">
                <a:hlinkClick r:id="rId5"/>
              </a:rPr>
              <a:t>https://www.w3schools.com/</a:t>
            </a:r>
            <a:r>
              <a:rPr lang="en-US" altLang="ko-KR" dirty="0"/>
              <a:t>)</a:t>
            </a:r>
          </a:p>
          <a:p>
            <a:endParaRPr kumimoji="1" lang="en-US" altLang="ko-KR" dirty="0"/>
          </a:p>
          <a:p>
            <a:r>
              <a:rPr kumimoji="1" lang="ko-KR" altLang="en-US" dirty="0"/>
              <a:t>다음 할 일</a:t>
            </a:r>
            <a:r>
              <a:rPr kumimoji="1" lang="en-US" altLang="ko-KR" dirty="0"/>
              <a:t>)</a:t>
            </a:r>
            <a:r>
              <a:rPr kumimoji="1" lang="ko-KR" altLang="en-US" dirty="0"/>
              <a:t> </a:t>
            </a:r>
            <a:r>
              <a:rPr kumimoji="1" lang="en-US" altLang="ko-KR" dirty="0"/>
              <a:t>list</a:t>
            </a:r>
            <a:r>
              <a:rPr kumimoji="1" lang="ko-KR" altLang="en-US" dirty="0" err="1"/>
              <a:t>를</a:t>
            </a:r>
            <a:r>
              <a:rPr kumimoji="1" lang="ko-KR" altLang="en-US" dirty="0"/>
              <a:t> 활용해서 </a:t>
            </a:r>
            <a:r>
              <a:rPr kumimoji="1" lang="en-US" altLang="ko-KR" dirty="0"/>
              <a:t>stack</a:t>
            </a:r>
            <a:r>
              <a:rPr kumimoji="1" lang="ko-KR" altLang="en-US" dirty="0"/>
              <a:t>과 </a:t>
            </a:r>
            <a:r>
              <a:rPr kumimoji="1" lang="en-US" altLang="ko-KR" dirty="0"/>
              <a:t>queue</a:t>
            </a:r>
            <a:r>
              <a:rPr kumimoji="1" lang="ko-KR" altLang="en-US" dirty="0" err="1"/>
              <a:t>를</a:t>
            </a:r>
            <a:r>
              <a:rPr kumimoji="1" lang="ko-KR" altLang="en-US" dirty="0"/>
              <a:t> 구현해보자</a:t>
            </a:r>
            <a:endParaRPr kumimoji="1" lang="en-US" altLang="ko-KR" dirty="0"/>
          </a:p>
          <a:p>
            <a:endParaRPr kumimoji="1" lang="en-US" altLang="ko-Kore-KR" dirty="0"/>
          </a:p>
        </p:txBody>
      </p:sp>
      <p:pic>
        <p:nvPicPr>
          <p:cNvPr id="4" name="그림 3" descr="스크린샷이(가) 표시된 사진&#10;&#10;자동 생성된 설명">
            <a:extLst>
              <a:ext uri="{FF2B5EF4-FFF2-40B4-BE49-F238E27FC236}">
                <a16:creationId xmlns:a16="http://schemas.microsoft.com/office/drawing/2014/main" id="{2F6061E5-AD1C-E944-A374-5BC78C7853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015" y="2573994"/>
            <a:ext cx="6642319" cy="3857623"/>
          </a:xfrm>
          <a:prstGeom prst="rect">
            <a:avLst/>
          </a:prstGeom>
        </p:spPr>
      </p:pic>
    </p:spTree>
    <p:extLst>
      <p:ext uri="{BB962C8B-B14F-4D97-AF65-F5344CB8AC3E}">
        <p14:creationId xmlns:p14="http://schemas.microsoft.com/office/powerpoint/2010/main" val="160592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6" y="804069"/>
            <a:ext cx="3415770"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3. Stack</a:t>
            </a:r>
            <a:endParaRPr lang="ko-KR" altLang="en-US" sz="2800" b="1"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183BE22D-0FD6-7A4E-8C3B-2A0B1C8FB34B}"/>
              </a:ext>
            </a:extLst>
          </p:cNvPr>
          <p:cNvSpPr/>
          <p:nvPr/>
        </p:nvSpPr>
        <p:spPr>
          <a:xfrm>
            <a:off x="771015" y="1589109"/>
            <a:ext cx="10109020" cy="369332"/>
          </a:xfrm>
          <a:prstGeom prst="rect">
            <a:avLst/>
          </a:prstGeom>
        </p:spPr>
        <p:txBody>
          <a:bodyPr wrap="square">
            <a:spAutoFit/>
          </a:bodyPr>
          <a:lstStyle/>
          <a:p>
            <a:r>
              <a:rPr lang="en" altLang="ko-Kore-KR" dirty="0"/>
              <a:t>Push/Pop</a:t>
            </a:r>
            <a:r>
              <a:rPr lang="ko-KR" altLang="en-US" dirty="0"/>
              <a:t>이 가능한 자료구조 </a:t>
            </a:r>
            <a:r>
              <a:rPr lang="en-US" altLang="ko-KR" dirty="0"/>
              <a:t>(LIFO)</a:t>
            </a:r>
            <a:endParaRPr lang="ko-Kore-KR" altLang="en-US" sz="2000" dirty="0"/>
          </a:p>
        </p:txBody>
      </p:sp>
      <p:sp>
        <p:nvSpPr>
          <p:cNvPr id="6" name="직사각형 5">
            <a:extLst>
              <a:ext uri="{FF2B5EF4-FFF2-40B4-BE49-F238E27FC236}">
                <a16:creationId xmlns:a16="http://schemas.microsoft.com/office/drawing/2014/main" id="{6A96E7C0-2F25-614D-822B-9CCDCBF6C36C}"/>
              </a:ext>
            </a:extLst>
          </p:cNvPr>
          <p:cNvSpPr/>
          <p:nvPr/>
        </p:nvSpPr>
        <p:spPr>
          <a:xfrm>
            <a:off x="771015" y="2383126"/>
            <a:ext cx="6093611" cy="4093428"/>
          </a:xfrm>
          <a:prstGeom prst="rect">
            <a:avLst/>
          </a:prstGeom>
        </p:spPr>
        <p:txBody>
          <a:bodyPr wrap="square">
            <a:spAutoFit/>
          </a:bodyPr>
          <a:lstStyle/>
          <a:p>
            <a:r>
              <a:rPr lang="en-US" altLang="ko-Kore-KR" sz="2000" dirty="0"/>
              <a:t>In Python,</a:t>
            </a:r>
          </a:p>
          <a:p>
            <a:endParaRPr lang="en-US" altLang="ko-Kore-KR" sz="2000" dirty="0"/>
          </a:p>
          <a:p>
            <a:r>
              <a:rPr lang="en-US" altLang="ko-Kore-KR" sz="2000" dirty="0"/>
              <a:t>Push = append</a:t>
            </a:r>
          </a:p>
          <a:p>
            <a:endParaRPr lang="en-US" altLang="ko-Kore-KR" sz="2000" dirty="0"/>
          </a:p>
          <a:p>
            <a:r>
              <a:rPr lang="en-US" altLang="ko-KR" sz="2000" dirty="0"/>
              <a:t>1. </a:t>
            </a:r>
            <a:r>
              <a:rPr lang="ko-KR" altLang="en-US" sz="2000" dirty="0"/>
              <a:t>스택 초기화</a:t>
            </a:r>
            <a:endParaRPr lang="en-US" altLang="ko-KR" sz="2000" dirty="0"/>
          </a:p>
          <a:p>
            <a:r>
              <a:rPr lang="en-US" altLang="ko-Kore-KR" sz="2000" dirty="0"/>
              <a:t>stack = []</a:t>
            </a:r>
          </a:p>
          <a:p>
            <a:endParaRPr lang="en-US" altLang="ko-Kore-KR" sz="2000" dirty="0"/>
          </a:p>
          <a:p>
            <a:r>
              <a:rPr lang="en-US" altLang="ko-Kore-KR" sz="2000" dirty="0"/>
              <a:t>2. Push</a:t>
            </a:r>
          </a:p>
          <a:p>
            <a:r>
              <a:rPr lang="en-US" altLang="ko-Kore-KR" sz="2000" dirty="0" err="1"/>
              <a:t>stack.append</a:t>
            </a:r>
            <a:r>
              <a:rPr lang="en-US" altLang="ko-Kore-KR" sz="2000" dirty="0"/>
              <a:t>(x)</a:t>
            </a:r>
          </a:p>
          <a:p>
            <a:endParaRPr lang="en-US" altLang="ko-Kore-KR" sz="2000" dirty="0"/>
          </a:p>
          <a:p>
            <a:r>
              <a:rPr lang="en-US" altLang="ko-Kore-KR" sz="2000" dirty="0"/>
              <a:t>3. Pop</a:t>
            </a:r>
          </a:p>
          <a:p>
            <a:r>
              <a:rPr lang="en-US" altLang="ko-Kore-KR" sz="2000" dirty="0" err="1"/>
              <a:t>stack.pop</a:t>
            </a:r>
            <a:r>
              <a:rPr lang="en-US" altLang="ko-Kore-KR" sz="2000" dirty="0"/>
              <a:t>()</a:t>
            </a:r>
          </a:p>
          <a:p>
            <a:endParaRPr lang="en-US" altLang="ko-Kore-KR" sz="2000" dirty="0"/>
          </a:p>
        </p:txBody>
      </p:sp>
      <p:pic>
        <p:nvPicPr>
          <p:cNvPr id="7" name="그림 6" descr="텍스트이(가) 표시된 사진&#10;&#10;자동 생성된 설명">
            <a:extLst>
              <a:ext uri="{FF2B5EF4-FFF2-40B4-BE49-F238E27FC236}">
                <a16:creationId xmlns:a16="http://schemas.microsoft.com/office/drawing/2014/main" id="{177BD357-132B-4B4B-9F34-123F8C76A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496" y="2293409"/>
            <a:ext cx="2946400" cy="3492500"/>
          </a:xfrm>
          <a:prstGeom prst="rect">
            <a:avLst/>
          </a:prstGeom>
        </p:spPr>
      </p:pic>
      <p:sp>
        <p:nvSpPr>
          <p:cNvPr id="9" name="직사각형 8">
            <a:extLst>
              <a:ext uri="{FF2B5EF4-FFF2-40B4-BE49-F238E27FC236}">
                <a16:creationId xmlns:a16="http://schemas.microsoft.com/office/drawing/2014/main" id="{BDAF5403-11CA-6747-A2B3-92C33010D7E1}"/>
              </a:ext>
            </a:extLst>
          </p:cNvPr>
          <p:cNvSpPr/>
          <p:nvPr/>
        </p:nvSpPr>
        <p:spPr>
          <a:xfrm>
            <a:off x="6572725" y="2293409"/>
            <a:ext cx="5420492" cy="2246769"/>
          </a:xfrm>
          <a:prstGeom prst="rect">
            <a:avLst/>
          </a:prstGeom>
        </p:spPr>
        <p:txBody>
          <a:bodyPr wrap="square">
            <a:spAutoFit/>
          </a:bodyPr>
          <a:lstStyle/>
          <a:p>
            <a:r>
              <a:rPr lang="en-US" altLang="ko-KR" sz="2000" dirty="0"/>
              <a:t>Q. </a:t>
            </a:r>
            <a:r>
              <a:rPr lang="ko-KR" altLang="en-US" sz="2000" dirty="0"/>
              <a:t>비어 있는 </a:t>
            </a:r>
            <a:r>
              <a:rPr lang="en-US" altLang="ko-KR" sz="2000" dirty="0"/>
              <a:t>stack</a:t>
            </a:r>
            <a:r>
              <a:rPr lang="ko-KR" altLang="en-US" sz="2000" dirty="0"/>
              <a:t>을 </a:t>
            </a:r>
            <a:r>
              <a:rPr lang="en-US" altLang="ko-KR" sz="2000" dirty="0"/>
              <a:t>pop</a:t>
            </a:r>
            <a:r>
              <a:rPr lang="ko-KR" altLang="en-US" sz="2000" dirty="0"/>
              <a:t>하면 어떻게 될까</a:t>
            </a:r>
            <a:r>
              <a:rPr lang="en-US" altLang="ko-KR" sz="2000" dirty="0"/>
              <a:t>?</a:t>
            </a:r>
          </a:p>
          <a:p>
            <a:r>
              <a:rPr lang="en-US" altLang="ko-KR" sz="2000" dirty="0" err="1">
                <a:solidFill>
                  <a:schemeClr val="bg1">
                    <a:lumMod val="95000"/>
                  </a:schemeClr>
                </a:solidFill>
              </a:rPr>
              <a:t>IndexError</a:t>
            </a:r>
            <a:r>
              <a:rPr lang="en-US" altLang="ko-KR" sz="2000" dirty="0">
                <a:solidFill>
                  <a:schemeClr val="bg1">
                    <a:lumMod val="95000"/>
                  </a:schemeClr>
                </a:solidFill>
              </a:rPr>
              <a:t>: pop from empty list </a:t>
            </a:r>
            <a:r>
              <a:rPr lang="ko-KR" altLang="en-US" sz="2000" dirty="0">
                <a:solidFill>
                  <a:schemeClr val="bg1">
                    <a:lumMod val="95000"/>
                  </a:schemeClr>
                </a:solidFill>
              </a:rPr>
              <a:t>발생</a:t>
            </a:r>
            <a:endParaRPr lang="en-US" altLang="ko-KR" sz="2000" dirty="0">
              <a:solidFill>
                <a:schemeClr val="bg1">
                  <a:lumMod val="95000"/>
                </a:schemeClr>
              </a:solidFill>
            </a:endParaRPr>
          </a:p>
          <a:p>
            <a:endParaRPr lang="en-US" altLang="ko-KR" sz="2000" dirty="0"/>
          </a:p>
          <a:p>
            <a:endParaRPr lang="en-US" altLang="ko-KR" sz="2000" dirty="0"/>
          </a:p>
          <a:p>
            <a:endParaRPr lang="en-US" altLang="ko-KR" sz="2000" dirty="0"/>
          </a:p>
          <a:p>
            <a:r>
              <a:rPr lang="ko-KR" altLang="en-US" sz="2000" dirty="0"/>
              <a:t>각 작업의 효율성</a:t>
            </a:r>
            <a:endParaRPr lang="en-US" altLang="ko-KR" sz="2000" dirty="0"/>
          </a:p>
          <a:p>
            <a:r>
              <a:rPr lang="en" altLang="ko-Kore-KR" sz="2000" dirty="0">
                <a:hlinkClick r:id="rId3"/>
              </a:rPr>
              <a:t>https://wiki.python.org/moin/TimeComplexity</a:t>
            </a:r>
            <a:endParaRPr lang="en-US" altLang="ko-KR" sz="2000" dirty="0"/>
          </a:p>
        </p:txBody>
      </p:sp>
    </p:spTree>
    <p:extLst>
      <p:ext uri="{BB962C8B-B14F-4D97-AF65-F5344CB8AC3E}">
        <p14:creationId xmlns:p14="http://schemas.microsoft.com/office/powerpoint/2010/main" val="898669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6" y="804069"/>
            <a:ext cx="3415770"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4. Queue</a:t>
            </a:r>
            <a:endParaRPr lang="ko-KR" altLang="en-US" sz="2800" b="1"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183BE22D-0FD6-7A4E-8C3B-2A0B1C8FB34B}"/>
              </a:ext>
            </a:extLst>
          </p:cNvPr>
          <p:cNvSpPr/>
          <p:nvPr/>
        </p:nvSpPr>
        <p:spPr>
          <a:xfrm>
            <a:off x="771015" y="1589109"/>
            <a:ext cx="10649970" cy="923330"/>
          </a:xfrm>
          <a:prstGeom prst="rect">
            <a:avLst/>
          </a:prstGeom>
        </p:spPr>
        <p:txBody>
          <a:bodyPr wrap="square">
            <a:spAutoFit/>
          </a:bodyPr>
          <a:lstStyle/>
          <a:p>
            <a:r>
              <a:rPr lang="en" altLang="ko-Kore-KR" dirty="0"/>
              <a:t>A </a:t>
            </a:r>
            <a:r>
              <a:rPr lang="en" altLang="ko-Kore-KR" b="1" dirty="0"/>
              <a:t>queue</a:t>
            </a:r>
            <a:r>
              <a:rPr lang="en" altLang="ko-Kore-KR" dirty="0"/>
              <a:t> is a </a:t>
            </a:r>
            <a:r>
              <a:rPr lang="en" altLang="ko-Kore-KR" dirty="0">
                <a:hlinkClick r:id="rId2" tooltip="Collection (abstract data type)"/>
              </a:rPr>
              <a:t>collection</a:t>
            </a:r>
            <a:r>
              <a:rPr lang="en" altLang="ko-Kore-KR" dirty="0"/>
              <a:t> of entities that are maintained in a sequence and can be modified by the </a:t>
            </a:r>
          </a:p>
          <a:p>
            <a:r>
              <a:rPr lang="en" altLang="ko-Kore-KR" dirty="0"/>
              <a:t>addition of entities at one end of the sequence and the removal of entities from the other end of </a:t>
            </a:r>
          </a:p>
          <a:p>
            <a:r>
              <a:rPr lang="en" altLang="ko-Kore-KR" dirty="0"/>
              <a:t>the sequence. </a:t>
            </a:r>
            <a:r>
              <a:rPr lang="en-US" altLang="ko-KR" dirty="0"/>
              <a:t>(FIFO)							- Wikipedia</a:t>
            </a:r>
            <a:endParaRPr lang="ko-Kore-KR" altLang="en-US" sz="2000" dirty="0"/>
          </a:p>
        </p:txBody>
      </p:sp>
      <p:sp>
        <p:nvSpPr>
          <p:cNvPr id="6" name="직사각형 5">
            <a:extLst>
              <a:ext uri="{FF2B5EF4-FFF2-40B4-BE49-F238E27FC236}">
                <a16:creationId xmlns:a16="http://schemas.microsoft.com/office/drawing/2014/main" id="{6A96E7C0-2F25-614D-822B-9CCDCBF6C36C}"/>
              </a:ext>
            </a:extLst>
          </p:cNvPr>
          <p:cNvSpPr/>
          <p:nvPr/>
        </p:nvSpPr>
        <p:spPr>
          <a:xfrm>
            <a:off x="771014" y="2509082"/>
            <a:ext cx="10649969" cy="1323439"/>
          </a:xfrm>
          <a:prstGeom prst="rect">
            <a:avLst/>
          </a:prstGeom>
        </p:spPr>
        <p:txBody>
          <a:bodyPr wrap="square">
            <a:spAutoFit/>
          </a:bodyPr>
          <a:lstStyle/>
          <a:p>
            <a:r>
              <a:rPr lang="en-US" altLang="ko-Kore-KR" sz="2000" dirty="0"/>
              <a:t>In Python,</a:t>
            </a:r>
          </a:p>
          <a:p>
            <a:r>
              <a:rPr lang="en-US" altLang="ko-Kore-KR" sz="2000" dirty="0"/>
              <a:t>List</a:t>
            </a:r>
            <a:r>
              <a:rPr lang="ko-KR" altLang="en-US" sz="2000" dirty="0"/>
              <a:t> 사용은 비효율적 </a:t>
            </a:r>
            <a:r>
              <a:rPr lang="en" altLang="ko-Kore-KR" u="sng" dirty="0">
                <a:hlinkClick r:id="rId3" tooltip="collections.deque"/>
              </a:rPr>
              <a:t>collections.deque</a:t>
            </a:r>
            <a:r>
              <a:rPr lang="ko-KR" altLang="en-US" u="sng" dirty="0"/>
              <a:t> </a:t>
            </a:r>
            <a:r>
              <a:rPr lang="ko-KR" altLang="en-US" sz="2000" dirty="0"/>
              <a:t>사용 </a:t>
            </a:r>
            <a:r>
              <a:rPr lang="en-US" altLang="ko-KR" sz="2000" dirty="0"/>
              <a:t>-</a:t>
            </a:r>
            <a:r>
              <a:rPr lang="ko-KR" altLang="en-US" sz="2000" dirty="0"/>
              <a:t> 메모리 할당 방식의 차이</a:t>
            </a:r>
            <a:r>
              <a:rPr lang="en-US" altLang="ko-KR" sz="2000" dirty="0"/>
              <a:t> (linked list</a:t>
            </a:r>
            <a:r>
              <a:rPr lang="ko-KR" altLang="en-US" sz="2000" dirty="0"/>
              <a:t>와 연결</a:t>
            </a:r>
            <a:r>
              <a:rPr lang="en-US" altLang="ko-KR" sz="2000" dirty="0"/>
              <a:t>)</a:t>
            </a:r>
            <a:r>
              <a:rPr lang="ko-KR" altLang="en-US" sz="2000" dirty="0"/>
              <a:t> </a:t>
            </a:r>
            <a:endParaRPr lang="en-US" altLang="ko-KR" sz="2000" dirty="0"/>
          </a:p>
          <a:p>
            <a:endParaRPr lang="en-US" altLang="ko-Kore-KR" sz="2000" dirty="0"/>
          </a:p>
          <a:p>
            <a:endParaRPr lang="en-US" altLang="ko-Kore-KR" sz="2000" dirty="0"/>
          </a:p>
        </p:txBody>
      </p:sp>
      <p:pic>
        <p:nvPicPr>
          <p:cNvPr id="8" name="그림 7" descr="스크린샷이(가) 표시된 사진&#10;&#10;자동 생성된 설명">
            <a:extLst>
              <a:ext uri="{FF2B5EF4-FFF2-40B4-BE49-F238E27FC236}">
                <a16:creationId xmlns:a16="http://schemas.microsoft.com/office/drawing/2014/main" id="{B7BAB18E-ED1E-0944-8E68-753945FAB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15" y="3216968"/>
            <a:ext cx="9118600" cy="2362200"/>
          </a:xfrm>
          <a:prstGeom prst="rect">
            <a:avLst/>
          </a:prstGeom>
        </p:spPr>
      </p:pic>
      <p:sp>
        <p:nvSpPr>
          <p:cNvPr id="10" name="직사각형 9">
            <a:extLst>
              <a:ext uri="{FF2B5EF4-FFF2-40B4-BE49-F238E27FC236}">
                <a16:creationId xmlns:a16="http://schemas.microsoft.com/office/drawing/2014/main" id="{746F11EC-DF4C-B74F-9453-71EAE752F116}"/>
              </a:ext>
            </a:extLst>
          </p:cNvPr>
          <p:cNvSpPr/>
          <p:nvPr/>
        </p:nvSpPr>
        <p:spPr>
          <a:xfrm>
            <a:off x="771014" y="5579168"/>
            <a:ext cx="10334307" cy="1015663"/>
          </a:xfrm>
          <a:prstGeom prst="rect">
            <a:avLst/>
          </a:prstGeom>
        </p:spPr>
        <p:txBody>
          <a:bodyPr wrap="square">
            <a:spAutoFit/>
          </a:bodyPr>
          <a:lstStyle/>
          <a:p>
            <a:pPr marL="457200" indent="-457200">
              <a:buAutoNum type="arabicPeriod"/>
            </a:pPr>
            <a:r>
              <a:rPr lang="ko-KR" altLang="en-US" sz="2000" dirty="0"/>
              <a:t>초기화 </a:t>
            </a:r>
            <a:r>
              <a:rPr lang="en-US" altLang="ko-KR" sz="2000" dirty="0"/>
              <a:t>queue = deque([x, y, z])	2. enqueue = append	3. dequeue = </a:t>
            </a:r>
            <a:r>
              <a:rPr lang="en-US" altLang="ko-KR" sz="2000" dirty="0" err="1"/>
              <a:t>popleft</a:t>
            </a:r>
            <a:r>
              <a:rPr lang="en-US" altLang="ko-KR" sz="2000" dirty="0"/>
              <a:t>()</a:t>
            </a:r>
          </a:p>
          <a:p>
            <a:pPr marL="457200" indent="-457200">
              <a:buAutoNum type="arabicPeriod"/>
            </a:pPr>
            <a:endParaRPr lang="en-US" altLang="ko-KR" sz="2000" dirty="0"/>
          </a:p>
          <a:p>
            <a:r>
              <a:rPr lang="ko-KR" altLang="en-US" sz="2000" dirty="0"/>
              <a:t>참고</a:t>
            </a:r>
            <a:r>
              <a:rPr lang="en-US" altLang="ko-KR" sz="2000" dirty="0"/>
              <a:t>)</a:t>
            </a:r>
            <a:r>
              <a:rPr lang="ko-KR" altLang="en-US" sz="2000" dirty="0"/>
              <a:t> </a:t>
            </a:r>
            <a:r>
              <a:rPr lang="en-US" altLang="ko-KR" sz="2000" dirty="0"/>
              <a:t>deque</a:t>
            </a:r>
            <a:r>
              <a:rPr lang="ko-KR" altLang="en-US" sz="2000" dirty="0"/>
              <a:t> </a:t>
            </a:r>
            <a:r>
              <a:rPr lang="en-US" altLang="ko-KR" sz="2000" dirty="0"/>
              <a:t>–</a:t>
            </a:r>
            <a:r>
              <a:rPr lang="ko-KR" altLang="en-US" sz="2000" dirty="0"/>
              <a:t> </a:t>
            </a:r>
            <a:r>
              <a:rPr lang="en-US" altLang="ko-KR" sz="2000" dirty="0"/>
              <a:t>‘deck’</a:t>
            </a:r>
            <a:r>
              <a:rPr lang="ko-KR" altLang="en-US" sz="2000" dirty="0"/>
              <a:t>이라 발음한다</a:t>
            </a:r>
            <a:r>
              <a:rPr lang="en-US" altLang="ko-KR" sz="2000" dirty="0"/>
              <a:t>.	/   Circular Queue, Priority Queue</a:t>
            </a:r>
          </a:p>
        </p:txBody>
      </p:sp>
    </p:spTree>
    <p:extLst>
      <p:ext uri="{BB962C8B-B14F-4D97-AF65-F5344CB8AC3E}">
        <p14:creationId xmlns:p14="http://schemas.microsoft.com/office/powerpoint/2010/main" val="353324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6" y="804069"/>
            <a:ext cx="3415770"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5. Linked List</a:t>
            </a:r>
            <a:endParaRPr lang="ko-KR" altLang="en-US" sz="2800" b="1"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183BE22D-0FD6-7A4E-8C3B-2A0B1C8FB34B}"/>
              </a:ext>
            </a:extLst>
          </p:cNvPr>
          <p:cNvSpPr/>
          <p:nvPr/>
        </p:nvSpPr>
        <p:spPr>
          <a:xfrm>
            <a:off x="771015" y="1589109"/>
            <a:ext cx="10649970" cy="646331"/>
          </a:xfrm>
          <a:prstGeom prst="rect">
            <a:avLst/>
          </a:prstGeom>
        </p:spPr>
        <p:txBody>
          <a:bodyPr wrap="square">
            <a:spAutoFit/>
          </a:bodyPr>
          <a:lstStyle/>
          <a:p>
            <a:r>
              <a:rPr lang="en" altLang="ko-Kore-KR" dirty="0"/>
              <a:t>A </a:t>
            </a:r>
            <a:r>
              <a:rPr lang="en" altLang="ko-Kore-KR" b="1" dirty="0"/>
              <a:t>linked list</a:t>
            </a:r>
            <a:r>
              <a:rPr lang="en" altLang="ko-Kore-KR" dirty="0"/>
              <a:t> is a linear collection of data elements whose order is not given by their physical placement in memory </a:t>
            </a:r>
            <a:r>
              <a:rPr lang="en-US" altLang="ko-KR" dirty="0"/>
              <a:t>							- Wikipedia</a:t>
            </a:r>
            <a:endParaRPr lang="ko-Kore-KR" altLang="en-US" sz="2000" dirty="0"/>
          </a:p>
        </p:txBody>
      </p:sp>
      <p:sp>
        <p:nvSpPr>
          <p:cNvPr id="4" name="TextBox 3">
            <a:extLst>
              <a:ext uri="{FF2B5EF4-FFF2-40B4-BE49-F238E27FC236}">
                <a16:creationId xmlns:a16="http://schemas.microsoft.com/office/drawing/2014/main" id="{3FC9F324-FE82-A64A-8A18-0E00C3307D3D}"/>
              </a:ext>
            </a:extLst>
          </p:cNvPr>
          <p:cNvSpPr txBox="1"/>
          <p:nvPr/>
        </p:nvSpPr>
        <p:spPr>
          <a:xfrm>
            <a:off x="771015" y="5442167"/>
            <a:ext cx="9419907" cy="923330"/>
          </a:xfrm>
          <a:prstGeom prst="rect">
            <a:avLst/>
          </a:prstGeom>
          <a:noFill/>
        </p:spPr>
        <p:txBody>
          <a:bodyPr wrap="square" rtlCol="0">
            <a:spAutoFit/>
          </a:bodyPr>
          <a:lstStyle/>
          <a:p>
            <a:r>
              <a:rPr kumimoji="1" lang="en-US" altLang="ko-Kore-KR" dirty="0"/>
              <a:t>Python</a:t>
            </a:r>
            <a:r>
              <a:rPr kumimoji="1" lang="ko-Kore-KR" altLang="en-US" dirty="0"/>
              <a:t>을</a:t>
            </a:r>
            <a:r>
              <a:rPr kumimoji="1" lang="ko-KR" altLang="en-US" dirty="0"/>
              <a:t> 이용한 구현은 </a:t>
            </a:r>
            <a:r>
              <a:rPr lang="en" altLang="ko-Kore-KR" dirty="0">
                <a:hlinkClick r:id="rId2"/>
              </a:rPr>
              <a:t>https://realpython.com/linked-lists-python/</a:t>
            </a:r>
            <a:r>
              <a:rPr lang="ko-KR" altLang="en-US" dirty="0"/>
              <a:t> 참고</a:t>
            </a:r>
            <a:endParaRPr lang="en-US" altLang="ko-KR" dirty="0"/>
          </a:p>
          <a:p>
            <a:endParaRPr lang="en-US" altLang="ko-KR" dirty="0"/>
          </a:p>
          <a:p>
            <a:r>
              <a:rPr kumimoji="1" lang="en-US" altLang="ko-Kore-KR" dirty="0"/>
              <a:t>Q. List</a:t>
            </a:r>
            <a:r>
              <a:rPr kumimoji="1" lang="ko-KR" altLang="en-US" dirty="0"/>
              <a:t>가 아닌 </a:t>
            </a:r>
            <a:r>
              <a:rPr kumimoji="1" lang="en-US" altLang="ko-KR" dirty="0"/>
              <a:t>linked list</a:t>
            </a:r>
            <a:r>
              <a:rPr kumimoji="1" lang="ko-KR" altLang="en-US" dirty="0"/>
              <a:t>로 </a:t>
            </a:r>
            <a:r>
              <a:rPr kumimoji="1" lang="en-US" altLang="ko-KR" dirty="0"/>
              <a:t>stack</a:t>
            </a:r>
            <a:r>
              <a:rPr kumimoji="1" lang="ko-KR" altLang="en-US" dirty="0"/>
              <a:t>과 </a:t>
            </a:r>
            <a:r>
              <a:rPr kumimoji="1" lang="en-US" altLang="ko-KR" dirty="0"/>
              <a:t>queue</a:t>
            </a:r>
            <a:r>
              <a:rPr kumimoji="1" lang="ko-KR" altLang="en-US" dirty="0" err="1"/>
              <a:t>를</a:t>
            </a:r>
            <a:r>
              <a:rPr kumimoji="1" lang="ko-KR" altLang="en-US" dirty="0"/>
              <a:t> 구현하면 어떤 차이가 있을까</a:t>
            </a:r>
            <a:r>
              <a:rPr kumimoji="1" lang="en-US" altLang="ko-KR" dirty="0"/>
              <a:t>?</a:t>
            </a:r>
            <a:endParaRPr kumimoji="1" lang="ko-Kore-KR" altLang="en-US" dirty="0"/>
          </a:p>
        </p:txBody>
      </p:sp>
      <p:pic>
        <p:nvPicPr>
          <p:cNvPr id="9" name="그림 8">
            <a:extLst>
              <a:ext uri="{FF2B5EF4-FFF2-40B4-BE49-F238E27FC236}">
                <a16:creationId xmlns:a16="http://schemas.microsoft.com/office/drawing/2014/main" id="{9B5D9B03-3A93-0A4B-B0E5-4BC1363A8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6" y="2444750"/>
            <a:ext cx="7112000" cy="1968500"/>
          </a:xfrm>
          <a:prstGeom prst="rect">
            <a:avLst/>
          </a:prstGeom>
        </p:spPr>
      </p:pic>
      <p:sp>
        <p:nvSpPr>
          <p:cNvPr id="11" name="TextBox 10">
            <a:extLst>
              <a:ext uri="{FF2B5EF4-FFF2-40B4-BE49-F238E27FC236}">
                <a16:creationId xmlns:a16="http://schemas.microsoft.com/office/drawing/2014/main" id="{AD5D8FCC-4E36-7046-8D95-2E5A9F8DDD44}"/>
              </a:ext>
            </a:extLst>
          </p:cNvPr>
          <p:cNvSpPr txBox="1"/>
          <p:nvPr/>
        </p:nvSpPr>
        <p:spPr>
          <a:xfrm>
            <a:off x="980661" y="4187687"/>
            <a:ext cx="8057322" cy="923330"/>
          </a:xfrm>
          <a:prstGeom prst="rect">
            <a:avLst/>
          </a:prstGeom>
          <a:noFill/>
        </p:spPr>
        <p:txBody>
          <a:bodyPr wrap="square" rtlCol="0">
            <a:spAutoFit/>
          </a:bodyPr>
          <a:lstStyle/>
          <a:p>
            <a:r>
              <a:rPr kumimoji="1" lang="ko-Kore-KR" altLang="en-US" dirty="0"/>
              <a:t>양방향으로</a:t>
            </a:r>
            <a:r>
              <a:rPr kumimoji="1" lang="ko-KR" altLang="en-US" dirty="0"/>
              <a:t> 이동 가능하면 </a:t>
            </a:r>
            <a:r>
              <a:rPr kumimoji="1" lang="en-US" altLang="ko-KR" dirty="0"/>
              <a:t>=&gt;</a:t>
            </a:r>
            <a:r>
              <a:rPr kumimoji="1" lang="ko-KR" altLang="en-US" dirty="0"/>
              <a:t> </a:t>
            </a:r>
            <a:r>
              <a:rPr kumimoji="1" lang="en-US" altLang="ko-KR" dirty="0"/>
              <a:t>Doubly Linked List</a:t>
            </a:r>
          </a:p>
          <a:p>
            <a:endParaRPr kumimoji="1" lang="en-US" altLang="ko-Kore-KR" dirty="0"/>
          </a:p>
          <a:p>
            <a:r>
              <a:rPr kumimoji="1" lang="ko-KR" altLang="en-US" dirty="0"/>
              <a:t>맨 끝과 앞을 연결하면 </a:t>
            </a:r>
            <a:r>
              <a:rPr kumimoji="1" lang="en-US" altLang="ko-KR" dirty="0"/>
              <a:t>=&gt;</a:t>
            </a:r>
            <a:r>
              <a:rPr kumimoji="1" lang="ko-KR" altLang="en-US" dirty="0"/>
              <a:t> </a:t>
            </a:r>
            <a:r>
              <a:rPr kumimoji="1" lang="en-US" altLang="ko-KR" dirty="0"/>
              <a:t>Circular Linked List</a:t>
            </a:r>
            <a:endParaRPr kumimoji="1" lang="ko-Kore-KR" altLang="en-US" dirty="0"/>
          </a:p>
        </p:txBody>
      </p:sp>
    </p:spTree>
    <p:extLst>
      <p:ext uri="{BB962C8B-B14F-4D97-AF65-F5344CB8AC3E}">
        <p14:creationId xmlns:p14="http://schemas.microsoft.com/office/powerpoint/2010/main" val="1471758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370827"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6. Hash Table (Dictionary)</a:t>
            </a:r>
            <a:endParaRPr lang="ko-KR" altLang="en-US" sz="2800" b="1" dirty="0">
              <a:latin typeface="나눔스퀘어" panose="020B0600000101010101" pitchFamily="50" charset="-127"/>
              <a:ea typeface="나눔스퀘어" panose="020B0600000101010101" pitchFamily="50" charset="-127"/>
            </a:endParaRPr>
          </a:p>
        </p:txBody>
      </p:sp>
      <p:sp>
        <p:nvSpPr>
          <p:cNvPr id="7" name="직사각형 6">
            <a:extLst>
              <a:ext uri="{FF2B5EF4-FFF2-40B4-BE49-F238E27FC236}">
                <a16:creationId xmlns:a16="http://schemas.microsoft.com/office/drawing/2014/main" id="{ACF976F1-6890-9743-A9FA-2284F25242F4}"/>
              </a:ext>
            </a:extLst>
          </p:cNvPr>
          <p:cNvSpPr/>
          <p:nvPr/>
        </p:nvSpPr>
        <p:spPr>
          <a:xfrm>
            <a:off x="771015" y="1589109"/>
            <a:ext cx="10649970" cy="923330"/>
          </a:xfrm>
          <a:prstGeom prst="rect">
            <a:avLst/>
          </a:prstGeom>
        </p:spPr>
        <p:txBody>
          <a:bodyPr wrap="square">
            <a:spAutoFit/>
          </a:bodyPr>
          <a:lstStyle/>
          <a:p>
            <a:r>
              <a:rPr lang="en" altLang="ko-Kore-KR" dirty="0"/>
              <a:t>A </a:t>
            </a:r>
            <a:r>
              <a:rPr lang="en" altLang="ko-Kore-KR" b="1" dirty="0"/>
              <a:t>hash table</a:t>
            </a:r>
            <a:r>
              <a:rPr lang="en" altLang="ko-Kore-KR" dirty="0"/>
              <a:t> (</a:t>
            </a:r>
            <a:r>
              <a:rPr lang="en" altLang="ko-Kore-KR" b="1" dirty="0"/>
              <a:t>hash map</a:t>
            </a:r>
            <a:r>
              <a:rPr lang="en" altLang="ko-Kore-KR" dirty="0"/>
              <a:t>) is a </a:t>
            </a:r>
            <a:r>
              <a:rPr lang="en" altLang="ko-Kore-KR" dirty="0">
                <a:hlinkClick r:id="rId2" tooltip="Data structure"/>
              </a:rPr>
              <a:t>data structure</a:t>
            </a:r>
            <a:r>
              <a:rPr lang="en" altLang="ko-Kore-KR" dirty="0"/>
              <a:t> that implements an </a:t>
            </a:r>
            <a:r>
              <a:rPr lang="en" altLang="ko-Kore-KR" dirty="0">
                <a:hlinkClick r:id="rId3" tooltip="Associative array"/>
              </a:rPr>
              <a:t>associative array</a:t>
            </a:r>
            <a:r>
              <a:rPr lang="en" altLang="ko-Kore-KR" dirty="0"/>
              <a:t> </a:t>
            </a:r>
            <a:r>
              <a:rPr lang="en" altLang="ko-Kore-KR" dirty="0">
                <a:hlinkClick r:id="rId4" tooltip="Abstract data type"/>
              </a:rPr>
              <a:t>abstract data type</a:t>
            </a:r>
            <a:r>
              <a:rPr lang="en" altLang="ko-Kore-KR" dirty="0"/>
              <a:t>, a structure that can map </a:t>
            </a:r>
            <a:r>
              <a:rPr lang="en" altLang="ko-Kore-KR" dirty="0">
                <a:hlinkClick r:id="rId5" tooltip="Unique key"/>
              </a:rPr>
              <a:t>keys</a:t>
            </a:r>
            <a:r>
              <a:rPr lang="en" altLang="ko-Kore-KR" dirty="0"/>
              <a:t> to </a:t>
            </a:r>
            <a:r>
              <a:rPr lang="en" altLang="ko-Kore-KR" dirty="0">
                <a:hlinkClick r:id="rId6" tooltip="Value (computer science)"/>
              </a:rPr>
              <a:t>values</a:t>
            </a:r>
            <a:r>
              <a:rPr lang="en" altLang="ko-Kore-KR" dirty="0"/>
              <a:t>. </a:t>
            </a:r>
            <a:r>
              <a:rPr lang="ko-KR" altLang="en-US" dirty="0"/>
              <a:t>키와 그 키에 연결된 값의 대응관계를 저장하는 자료구조</a:t>
            </a:r>
            <a:r>
              <a:rPr lang="en-US" altLang="ko-KR" dirty="0"/>
              <a:t>										- Wikipedia</a:t>
            </a:r>
            <a:endParaRPr lang="ko-Kore-KR" altLang="en-US" sz="2000" dirty="0"/>
          </a:p>
        </p:txBody>
      </p:sp>
      <p:pic>
        <p:nvPicPr>
          <p:cNvPr id="6" name="그림 5" descr="스크린샷이(가) 표시된 사진&#10;&#10;자동 생성된 설명">
            <a:extLst>
              <a:ext uri="{FF2B5EF4-FFF2-40B4-BE49-F238E27FC236}">
                <a16:creationId xmlns:a16="http://schemas.microsoft.com/office/drawing/2014/main" id="{5B828394-D0CA-8C41-A328-E5EB21050D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015" y="2458973"/>
            <a:ext cx="7005802" cy="4253833"/>
          </a:xfrm>
          <a:prstGeom prst="rect">
            <a:avLst/>
          </a:prstGeom>
        </p:spPr>
      </p:pic>
      <p:graphicFrame>
        <p:nvGraphicFramePr>
          <p:cNvPr id="8" name="표 7">
            <a:extLst>
              <a:ext uri="{FF2B5EF4-FFF2-40B4-BE49-F238E27FC236}">
                <a16:creationId xmlns:a16="http://schemas.microsoft.com/office/drawing/2014/main" id="{EB2433AB-A9E2-A040-9562-319551580329}"/>
              </a:ext>
            </a:extLst>
          </p:cNvPr>
          <p:cNvGraphicFramePr>
            <a:graphicFrameLocks noGrp="1"/>
          </p:cNvGraphicFramePr>
          <p:nvPr>
            <p:extLst>
              <p:ext uri="{D42A27DB-BD31-4B8C-83A1-F6EECF244321}">
                <p14:modId xmlns:p14="http://schemas.microsoft.com/office/powerpoint/2010/main" val="1897256482"/>
              </p:ext>
            </p:extLst>
          </p:nvPr>
        </p:nvGraphicFramePr>
        <p:xfrm>
          <a:off x="7856329" y="2458972"/>
          <a:ext cx="4123636" cy="2559768"/>
        </p:xfrm>
        <a:graphic>
          <a:graphicData uri="http://schemas.openxmlformats.org/drawingml/2006/table">
            <a:tbl>
              <a:tblPr firstRow="1" bandRow="1">
                <a:tableStyleId>{F5AB1C69-6EDB-4FF4-983F-18BD219EF322}</a:tableStyleId>
              </a:tblPr>
              <a:tblGrid>
                <a:gridCol w="1764749">
                  <a:extLst>
                    <a:ext uri="{9D8B030D-6E8A-4147-A177-3AD203B41FA5}">
                      <a16:colId xmlns:a16="http://schemas.microsoft.com/office/drawing/2014/main" val="3060241477"/>
                    </a:ext>
                  </a:extLst>
                </a:gridCol>
                <a:gridCol w="2358887">
                  <a:extLst>
                    <a:ext uri="{9D8B030D-6E8A-4147-A177-3AD203B41FA5}">
                      <a16:colId xmlns:a16="http://schemas.microsoft.com/office/drawing/2014/main" val="3719538467"/>
                    </a:ext>
                  </a:extLst>
                </a:gridCol>
              </a:tblGrid>
              <a:tr h="426628">
                <a:tc>
                  <a:txBody>
                    <a:bodyPr/>
                    <a:lstStyle/>
                    <a:p>
                      <a:r>
                        <a:rPr lang="ko-KR" altLang="en-US" dirty="0"/>
                        <a:t>함수</a:t>
                      </a:r>
                      <a:endParaRPr lang="ko-Kore-KR" altLang="en-US" dirty="0"/>
                    </a:p>
                  </a:txBody>
                  <a:tcPr/>
                </a:tc>
                <a:tc>
                  <a:txBody>
                    <a:bodyPr/>
                    <a:lstStyle/>
                    <a:p>
                      <a:r>
                        <a:rPr lang="ko-Kore-KR" altLang="en-US" dirty="0"/>
                        <a:t>설명</a:t>
                      </a:r>
                    </a:p>
                  </a:txBody>
                  <a:tcPr/>
                </a:tc>
                <a:extLst>
                  <a:ext uri="{0D108BD9-81ED-4DB2-BD59-A6C34878D82A}">
                    <a16:rowId xmlns:a16="http://schemas.microsoft.com/office/drawing/2014/main" val="3055150448"/>
                  </a:ext>
                </a:extLst>
              </a:tr>
              <a:tr h="426628">
                <a:tc>
                  <a:txBody>
                    <a:bodyPr/>
                    <a:lstStyle/>
                    <a:p>
                      <a:r>
                        <a:rPr lang="en-US" altLang="ko-Kore-KR" dirty="0" err="1"/>
                        <a:t>len</a:t>
                      </a:r>
                      <a:r>
                        <a:rPr lang="en-US" altLang="ko-Kore-KR" dirty="0"/>
                        <a:t>(a)</a:t>
                      </a:r>
                      <a:endParaRPr lang="ko-Kore-KR" altLang="en-US" dirty="0"/>
                    </a:p>
                  </a:txBody>
                  <a:tcPr/>
                </a:tc>
                <a:tc>
                  <a:txBody>
                    <a:bodyPr/>
                    <a:lstStyle/>
                    <a:p>
                      <a:r>
                        <a:rPr lang="ko-Kore-KR" altLang="en-US" dirty="0"/>
                        <a:t>딕셔너리</a:t>
                      </a:r>
                      <a:r>
                        <a:rPr lang="ko-KR" altLang="en-US" dirty="0"/>
                        <a:t> 길이</a:t>
                      </a:r>
                      <a:endParaRPr lang="ko-Kore-KR" altLang="en-US" dirty="0"/>
                    </a:p>
                  </a:txBody>
                  <a:tcPr/>
                </a:tc>
                <a:extLst>
                  <a:ext uri="{0D108BD9-81ED-4DB2-BD59-A6C34878D82A}">
                    <a16:rowId xmlns:a16="http://schemas.microsoft.com/office/drawing/2014/main" val="4155246818"/>
                  </a:ext>
                </a:extLst>
              </a:tr>
              <a:tr h="426628">
                <a:tc>
                  <a:txBody>
                    <a:bodyPr/>
                    <a:lstStyle/>
                    <a:p>
                      <a:r>
                        <a:rPr lang="en-US" altLang="ko-Kore-KR" dirty="0"/>
                        <a:t>d[key]</a:t>
                      </a:r>
                      <a:endParaRPr lang="ko-Kore-KR" altLang="en-US" dirty="0"/>
                    </a:p>
                  </a:txBody>
                  <a:tcPr/>
                </a:tc>
                <a:tc>
                  <a:txBody>
                    <a:bodyPr/>
                    <a:lstStyle/>
                    <a:p>
                      <a:r>
                        <a:rPr lang="en-US" altLang="ko-Kore-KR" dirty="0"/>
                        <a:t>Key</a:t>
                      </a:r>
                      <a:r>
                        <a:rPr lang="ko-KR" altLang="en-US" dirty="0"/>
                        <a:t>의 값 </a:t>
                      </a:r>
                      <a:r>
                        <a:rPr lang="ko-KR" altLang="en-US" dirty="0" err="1"/>
                        <a:t>읽어오기</a:t>
                      </a:r>
                      <a:endParaRPr lang="ko-Kore-KR" altLang="en-US" dirty="0"/>
                    </a:p>
                  </a:txBody>
                  <a:tcPr/>
                </a:tc>
                <a:extLst>
                  <a:ext uri="{0D108BD9-81ED-4DB2-BD59-A6C34878D82A}">
                    <a16:rowId xmlns:a16="http://schemas.microsoft.com/office/drawing/2014/main" val="4179856166"/>
                  </a:ext>
                </a:extLst>
              </a:tr>
              <a:tr h="426628">
                <a:tc>
                  <a:txBody>
                    <a:bodyPr/>
                    <a:lstStyle/>
                    <a:p>
                      <a:r>
                        <a:rPr lang="en-US" altLang="ko-Kore-KR" dirty="0"/>
                        <a:t>d[key] = value</a:t>
                      </a:r>
                      <a:endParaRPr lang="ko-Kore-KR" altLang="en-US" dirty="0"/>
                    </a:p>
                  </a:txBody>
                  <a:tcPr/>
                </a:tc>
                <a:tc>
                  <a:txBody>
                    <a:bodyPr/>
                    <a:lstStyle/>
                    <a:p>
                      <a:r>
                        <a:rPr lang="en-US" altLang="ko-Kore-KR" dirty="0"/>
                        <a:t>Key</a:t>
                      </a:r>
                      <a:r>
                        <a:rPr lang="ko-KR" altLang="en-US" dirty="0"/>
                        <a:t> 값 저장</a:t>
                      </a:r>
                      <a:endParaRPr lang="ko-Kore-KR" altLang="en-US" dirty="0"/>
                    </a:p>
                  </a:txBody>
                  <a:tcPr/>
                </a:tc>
                <a:extLst>
                  <a:ext uri="{0D108BD9-81ED-4DB2-BD59-A6C34878D82A}">
                    <a16:rowId xmlns:a16="http://schemas.microsoft.com/office/drawing/2014/main" val="948647991"/>
                  </a:ext>
                </a:extLst>
              </a:tr>
              <a:tr h="426628">
                <a:tc>
                  <a:txBody>
                    <a:bodyPr/>
                    <a:lstStyle/>
                    <a:p>
                      <a:r>
                        <a:rPr lang="en-US" altLang="ko-Kore-KR" dirty="0"/>
                        <a:t>del d[key]</a:t>
                      </a:r>
                      <a:endParaRPr lang="ko-Kore-KR" altLang="en-US" dirty="0"/>
                    </a:p>
                  </a:txBody>
                  <a:tcPr/>
                </a:tc>
                <a:tc>
                  <a:txBody>
                    <a:bodyPr/>
                    <a:lstStyle/>
                    <a:p>
                      <a:r>
                        <a:rPr lang="ko-KR" altLang="en-US" dirty="0"/>
                        <a:t>해당 </a:t>
                      </a:r>
                      <a:r>
                        <a:rPr lang="en-US" altLang="ko-Kore-KR" dirty="0"/>
                        <a:t>Key</a:t>
                      </a:r>
                      <a:r>
                        <a:rPr lang="ko-KR" altLang="en-US" dirty="0"/>
                        <a:t> 값 삭제</a:t>
                      </a:r>
                      <a:endParaRPr lang="ko-Kore-KR" altLang="en-US" dirty="0"/>
                    </a:p>
                  </a:txBody>
                  <a:tcPr/>
                </a:tc>
                <a:extLst>
                  <a:ext uri="{0D108BD9-81ED-4DB2-BD59-A6C34878D82A}">
                    <a16:rowId xmlns:a16="http://schemas.microsoft.com/office/drawing/2014/main" val="1158497258"/>
                  </a:ext>
                </a:extLst>
              </a:tr>
              <a:tr h="426628">
                <a:tc>
                  <a:txBody>
                    <a:bodyPr/>
                    <a:lstStyle/>
                    <a:p>
                      <a:r>
                        <a:rPr lang="en-US" altLang="ko-Kore-KR" dirty="0"/>
                        <a:t>key in d</a:t>
                      </a:r>
                      <a:endParaRPr lang="ko-Kore-KR" altLang="en-US" dirty="0"/>
                    </a:p>
                  </a:txBody>
                  <a:tcPr/>
                </a:tc>
                <a:tc>
                  <a:txBody>
                    <a:bodyPr/>
                    <a:lstStyle/>
                    <a:p>
                      <a:r>
                        <a:rPr lang="en-US" altLang="ko-Kore-KR" dirty="0"/>
                        <a:t>Key</a:t>
                      </a:r>
                      <a:r>
                        <a:rPr lang="ko-KR" altLang="en-US" dirty="0"/>
                        <a:t> 존재 유무</a:t>
                      </a:r>
                      <a:r>
                        <a:rPr lang="en-US" altLang="ko-KR" dirty="0"/>
                        <a:t>(T/F)</a:t>
                      </a:r>
                      <a:endParaRPr lang="ko-Kore-KR" altLang="en-US" dirty="0"/>
                    </a:p>
                  </a:txBody>
                  <a:tcPr/>
                </a:tc>
                <a:extLst>
                  <a:ext uri="{0D108BD9-81ED-4DB2-BD59-A6C34878D82A}">
                    <a16:rowId xmlns:a16="http://schemas.microsoft.com/office/drawing/2014/main" val="597335324"/>
                  </a:ext>
                </a:extLst>
              </a:tr>
            </a:tbl>
          </a:graphicData>
        </a:graphic>
      </p:graphicFrame>
      <p:sp>
        <p:nvSpPr>
          <p:cNvPr id="12" name="TextBox 11">
            <a:extLst>
              <a:ext uri="{FF2B5EF4-FFF2-40B4-BE49-F238E27FC236}">
                <a16:creationId xmlns:a16="http://schemas.microsoft.com/office/drawing/2014/main" id="{3ADBDD28-2124-AC45-8993-B3CCE5AA4E2E}"/>
              </a:ext>
            </a:extLst>
          </p:cNvPr>
          <p:cNvSpPr txBox="1"/>
          <p:nvPr/>
        </p:nvSpPr>
        <p:spPr>
          <a:xfrm>
            <a:off x="7776817" y="5018740"/>
            <a:ext cx="3871844" cy="646331"/>
          </a:xfrm>
          <a:prstGeom prst="rect">
            <a:avLst/>
          </a:prstGeom>
          <a:noFill/>
        </p:spPr>
        <p:txBody>
          <a:bodyPr wrap="square" rtlCol="0">
            <a:spAutoFit/>
          </a:bodyPr>
          <a:lstStyle/>
          <a:p>
            <a:r>
              <a:rPr kumimoji="1" lang="ko-KR" altLang="en-US" dirty="0"/>
              <a:t>표</a:t>
            </a:r>
            <a:r>
              <a:rPr kumimoji="1" lang="en-US" altLang="ko-KR" dirty="0"/>
              <a:t>.</a:t>
            </a:r>
            <a:r>
              <a:rPr kumimoji="1" lang="ko-KR" altLang="en-US" dirty="0"/>
              <a:t> 자주사용하는 </a:t>
            </a:r>
            <a:r>
              <a:rPr kumimoji="1" lang="ko-KR" altLang="en-US" dirty="0" err="1"/>
              <a:t>딕셔너리</a:t>
            </a:r>
            <a:r>
              <a:rPr kumimoji="1" lang="ko-KR" altLang="en-US" dirty="0"/>
              <a:t> 기능</a:t>
            </a:r>
            <a:endParaRPr kumimoji="1" lang="en-US" altLang="ko-KR" dirty="0"/>
          </a:p>
          <a:p>
            <a:r>
              <a:rPr kumimoji="1" lang="ko-KR" altLang="en-US" dirty="0"/>
              <a:t>출처</a:t>
            </a:r>
            <a:r>
              <a:rPr kumimoji="1" lang="en-US" altLang="ko-KR" dirty="0"/>
              <a:t>:</a:t>
            </a:r>
            <a:r>
              <a:rPr kumimoji="1" lang="ko-KR" altLang="en-US" dirty="0"/>
              <a:t> 모두의 알고리즘 </a:t>
            </a:r>
            <a:r>
              <a:rPr kumimoji="1" lang="en-US" altLang="ko-KR" dirty="0"/>
              <a:t>with </a:t>
            </a:r>
            <a:r>
              <a:rPr kumimoji="1" lang="ko-KR" altLang="en-US" dirty="0" err="1"/>
              <a:t>파이썬</a:t>
            </a:r>
            <a:endParaRPr kumimoji="1" lang="ko-Kore-KR" altLang="en-US" dirty="0"/>
          </a:p>
        </p:txBody>
      </p:sp>
    </p:spTree>
    <p:extLst>
      <p:ext uri="{BB962C8B-B14F-4D97-AF65-F5344CB8AC3E}">
        <p14:creationId xmlns:p14="http://schemas.microsoft.com/office/powerpoint/2010/main" val="194826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961AD-368C-4D13-AD69-E41FF770ACEB}"/>
              </a:ext>
            </a:extLst>
          </p:cNvPr>
          <p:cNvSpPr txBox="1"/>
          <p:nvPr/>
        </p:nvSpPr>
        <p:spPr>
          <a:xfrm>
            <a:off x="771015" y="804069"/>
            <a:ext cx="4370827" cy="523220"/>
          </a:xfrm>
          <a:prstGeom prst="rect">
            <a:avLst/>
          </a:prstGeom>
          <a:noFill/>
        </p:spPr>
        <p:txBody>
          <a:bodyPr wrap="square" rtlCol="0">
            <a:spAutoFit/>
          </a:bodyPr>
          <a:lstStyle/>
          <a:p>
            <a:r>
              <a:rPr lang="en-US" altLang="ko-KR" sz="2800" b="1" dirty="0">
                <a:latin typeface="나눔스퀘어" panose="020B0600000101010101" pitchFamily="50" charset="-127"/>
                <a:ea typeface="나눔스퀘어" panose="020B0600000101010101" pitchFamily="50" charset="-127"/>
              </a:rPr>
              <a:t>7. Tree</a:t>
            </a:r>
            <a:endParaRPr lang="ko-KR" altLang="en-US" sz="2800" b="1" dirty="0">
              <a:latin typeface="나눔스퀘어" panose="020B0600000101010101" pitchFamily="50" charset="-127"/>
              <a:ea typeface="나눔스퀘어" panose="020B0600000101010101" pitchFamily="50" charset="-127"/>
            </a:endParaRPr>
          </a:p>
        </p:txBody>
      </p:sp>
      <p:sp>
        <p:nvSpPr>
          <p:cNvPr id="9" name="직사각형 8">
            <a:extLst>
              <a:ext uri="{FF2B5EF4-FFF2-40B4-BE49-F238E27FC236}">
                <a16:creationId xmlns:a16="http://schemas.microsoft.com/office/drawing/2014/main" id="{0692B8C3-8619-2D4E-B690-AB43D56BEE41}"/>
              </a:ext>
            </a:extLst>
          </p:cNvPr>
          <p:cNvSpPr/>
          <p:nvPr/>
        </p:nvSpPr>
        <p:spPr>
          <a:xfrm>
            <a:off x="771015" y="1589109"/>
            <a:ext cx="10649970" cy="923330"/>
          </a:xfrm>
          <a:prstGeom prst="rect">
            <a:avLst/>
          </a:prstGeom>
        </p:spPr>
        <p:txBody>
          <a:bodyPr wrap="square">
            <a:spAutoFit/>
          </a:bodyPr>
          <a:lstStyle/>
          <a:p>
            <a:r>
              <a:rPr lang="en" altLang="ko-Kore-KR" dirty="0"/>
              <a:t>A </a:t>
            </a:r>
            <a:r>
              <a:rPr lang="en" altLang="ko-Kore-KR" b="1" dirty="0"/>
              <a:t>tree</a:t>
            </a:r>
            <a:r>
              <a:rPr lang="en" altLang="ko-Kore-KR" dirty="0"/>
              <a:t> is a widely used </a:t>
            </a:r>
            <a:r>
              <a:rPr lang="en" altLang="ko-Kore-KR" dirty="0">
                <a:hlinkClick r:id="rId2" tooltip="Abstract data type"/>
              </a:rPr>
              <a:t>abstract data type</a:t>
            </a:r>
            <a:r>
              <a:rPr lang="en" altLang="ko-Kore-KR" dirty="0"/>
              <a:t> (ADT) that simulates a hierarchical </a:t>
            </a:r>
            <a:r>
              <a:rPr lang="en" altLang="ko-Kore-KR" dirty="0">
                <a:hlinkClick r:id="rId3" tooltip="Tree structure"/>
              </a:rPr>
              <a:t>tree structure</a:t>
            </a:r>
            <a:r>
              <a:rPr lang="en" altLang="ko-Kore-KR" dirty="0"/>
              <a:t>, with a </a:t>
            </a:r>
          </a:p>
          <a:p>
            <a:r>
              <a:rPr lang="en" altLang="ko-Kore-KR" dirty="0"/>
              <a:t>root value and subtrees of children with a </a:t>
            </a:r>
            <a:r>
              <a:rPr lang="en" altLang="ko-Kore-KR" dirty="0">
                <a:hlinkClick r:id="rId4"/>
              </a:rPr>
              <a:t>parent node</a:t>
            </a:r>
            <a:r>
              <a:rPr lang="en" altLang="ko-Kore-KR" dirty="0"/>
              <a:t>, represented as a set of linked </a:t>
            </a:r>
            <a:r>
              <a:rPr lang="en" altLang="ko-Kore-KR" dirty="0">
                <a:hlinkClick r:id="rId5" tooltip="Node (computer science)"/>
              </a:rPr>
              <a:t>nodes</a:t>
            </a:r>
            <a:r>
              <a:rPr lang="en" altLang="ko-Kore-KR" dirty="0"/>
              <a:t>.</a:t>
            </a:r>
            <a:r>
              <a:rPr lang="en-US" altLang="ko-KR" dirty="0"/>
              <a:t>											- Wikipedia</a:t>
            </a:r>
            <a:endParaRPr lang="ko-Kore-KR" altLang="en-US" sz="2000" dirty="0"/>
          </a:p>
        </p:txBody>
      </p:sp>
      <p:pic>
        <p:nvPicPr>
          <p:cNvPr id="4" name="그림 3">
            <a:extLst>
              <a:ext uri="{FF2B5EF4-FFF2-40B4-BE49-F238E27FC236}">
                <a16:creationId xmlns:a16="http://schemas.microsoft.com/office/drawing/2014/main" id="{7FFBC0FA-CDEF-D147-BA0B-8C7330132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015" y="2267107"/>
            <a:ext cx="2461754" cy="4156909"/>
          </a:xfrm>
          <a:prstGeom prst="rect">
            <a:avLst/>
          </a:prstGeom>
        </p:spPr>
      </p:pic>
      <p:pic>
        <p:nvPicPr>
          <p:cNvPr id="10" name="그림 9" descr="스크린샷이(가) 표시된 사진&#10;&#10;자동 생성된 설명">
            <a:extLst>
              <a:ext uri="{FF2B5EF4-FFF2-40B4-BE49-F238E27FC236}">
                <a16:creationId xmlns:a16="http://schemas.microsoft.com/office/drawing/2014/main" id="{38F4A621-5FE9-5347-9D32-0A5C5D868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4179" y="2512439"/>
            <a:ext cx="8087711" cy="3086100"/>
          </a:xfrm>
          <a:prstGeom prst="rect">
            <a:avLst/>
          </a:prstGeom>
        </p:spPr>
      </p:pic>
      <p:sp>
        <p:nvSpPr>
          <p:cNvPr id="11" name="TextBox 10">
            <a:extLst>
              <a:ext uri="{FF2B5EF4-FFF2-40B4-BE49-F238E27FC236}">
                <a16:creationId xmlns:a16="http://schemas.microsoft.com/office/drawing/2014/main" id="{BA54F6E3-FD8E-D649-A9CF-CE0EE09D1742}"/>
              </a:ext>
            </a:extLst>
          </p:cNvPr>
          <p:cNvSpPr txBox="1"/>
          <p:nvPr/>
        </p:nvSpPr>
        <p:spPr>
          <a:xfrm>
            <a:off x="3484179" y="5486400"/>
            <a:ext cx="2611821" cy="369332"/>
          </a:xfrm>
          <a:prstGeom prst="rect">
            <a:avLst/>
          </a:prstGeom>
          <a:noFill/>
        </p:spPr>
        <p:txBody>
          <a:bodyPr wrap="square" rtlCol="0">
            <a:spAutoFit/>
          </a:bodyPr>
          <a:lstStyle/>
          <a:p>
            <a:r>
              <a:rPr kumimoji="1" lang="ko-KR" altLang="en-US" dirty="0"/>
              <a:t>기본 용어</a:t>
            </a:r>
            <a:r>
              <a:rPr kumimoji="1" lang="en-US" altLang="ko-KR" dirty="0"/>
              <a:t>,</a:t>
            </a:r>
            <a:r>
              <a:rPr kumimoji="1" lang="ko-KR" altLang="en-US" dirty="0"/>
              <a:t> 트리 종류</a:t>
            </a:r>
            <a:endParaRPr kumimoji="1" lang="ko-Kore-KR" altLang="en-US" dirty="0"/>
          </a:p>
        </p:txBody>
      </p:sp>
    </p:spTree>
    <p:extLst>
      <p:ext uri="{BB962C8B-B14F-4D97-AF65-F5344CB8AC3E}">
        <p14:creationId xmlns:p14="http://schemas.microsoft.com/office/powerpoint/2010/main" val="31080349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1144</Words>
  <Application>Microsoft Macintosh PowerPoint</Application>
  <PresentationFormat>와이드스크린</PresentationFormat>
  <Paragraphs>141</Paragraphs>
  <Slides>17</Slides>
  <Notes>0</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17</vt:i4>
      </vt:variant>
    </vt:vector>
  </HeadingPairs>
  <TitlesOfParts>
    <vt:vector size="21" baseType="lpstr">
      <vt:lpstr>나눔스퀘어</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재혁 허</dc:creator>
  <cp:lastModifiedBy>박승준[ 학부휴학 / 경영학과 ]</cp:lastModifiedBy>
  <cp:revision>74</cp:revision>
  <dcterms:created xsi:type="dcterms:W3CDTF">2019-07-24T06:11:00Z</dcterms:created>
  <dcterms:modified xsi:type="dcterms:W3CDTF">2020-07-20T11:32:32Z</dcterms:modified>
</cp:coreProperties>
</file>